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3" r:id="rId5"/>
    <p:sldMasterId id="2147483684" r:id="rId6"/>
    <p:sldMasterId id="2147483685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45" r:id="rId98"/>
    <p:sldId id="346" r:id="rId99"/>
    <p:sldId id="347" r:id="rId100"/>
    <p:sldId id="348" r:id="rId101"/>
    <p:sldId id="349" r:id="rId102"/>
    <p:sldId id="350" r:id="rId103"/>
    <p:sldId id="351" r:id="rId104"/>
    <p:sldId id="352" r:id="rId105"/>
    <p:sldId id="353" r:id="rId106"/>
    <p:sldId id="354" r:id="rId107"/>
    <p:sldId id="355" r:id="rId108"/>
    <p:sldId id="356" r:id="rId109"/>
    <p:sldId id="357" r:id="rId110"/>
    <p:sldId id="358" r:id="rId111"/>
    <p:sldId id="359" r:id="rId112"/>
    <p:sldId id="360" r:id="rId113"/>
    <p:sldId id="361" r:id="rId114"/>
    <p:sldId id="362" r:id="rId115"/>
    <p:sldId id="363" r:id="rId116"/>
    <p:sldId id="364" r:id="rId117"/>
    <p:sldId id="365" r:id="rId118"/>
    <p:sldId id="366" r:id="rId119"/>
    <p:sldId id="367" r:id="rId120"/>
    <p:sldId id="368" r:id="rId121"/>
    <p:sldId id="369" r:id="rId122"/>
    <p:sldId id="370" r:id="rId123"/>
    <p:sldId id="371" r:id="rId124"/>
    <p:sldId id="372" r:id="rId125"/>
  </p:sldIdLst>
  <p:sldSz cy="5143500" cx="9144000"/>
  <p:notesSz cx="6858000" cy="9144000"/>
  <p:embeddedFontLst>
    <p:embeddedFont>
      <p:font typeface="Corbel"/>
      <p:regular r:id="rId126"/>
      <p:bold r:id="rId127"/>
      <p:italic r:id="rId128"/>
      <p:boldItalic r:id="rId129"/>
    </p:embeddedFont>
    <p:embeddedFont>
      <p:font typeface="Arial Black"/>
      <p:regular r:id="rId1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00D783E-F14A-40E2-99CA-B5F0705783BE}">
  <a:tblStyle styleId="{F00D783E-F14A-40E2-99CA-B5F0705783B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07" Type="http://schemas.openxmlformats.org/officeDocument/2006/relationships/slide" Target="slides/slide99.xml"/><Relationship Id="rId106" Type="http://schemas.openxmlformats.org/officeDocument/2006/relationships/slide" Target="slides/slide98.xml"/><Relationship Id="rId105" Type="http://schemas.openxmlformats.org/officeDocument/2006/relationships/slide" Target="slides/slide97.xml"/><Relationship Id="rId104" Type="http://schemas.openxmlformats.org/officeDocument/2006/relationships/slide" Target="slides/slide96.xml"/><Relationship Id="rId109" Type="http://schemas.openxmlformats.org/officeDocument/2006/relationships/slide" Target="slides/slide101.xml"/><Relationship Id="rId108" Type="http://schemas.openxmlformats.org/officeDocument/2006/relationships/slide" Target="slides/slide100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103" Type="http://schemas.openxmlformats.org/officeDocument/2006/relationships/slide" Target="slides/slide95.xml"/><Relationship Id="rId102" Type="http://schemas.openxmlformats.org/officeDocument/2006/relationships/slide" Target="slides/slide94.xml"/><Relationship Id="rId101" Type="http://schemas.openxmlformats.org/officeDocument/2006/relationships/slide" Target="slides/slide93.xml"/><Relationship Id="rId100" Type="http://schemas.openxmlformats.org/officeDocument/2006/relationships/slide" Target="slides/slide92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29" Type="http://schemas.openxmlformats.org/officeDocument/2006/relationships/font" Target="fonts/Corbel-boldItalic.fntdata"/><Relationship Id="rId128" Type="http://schemas.openxmlformats.org/officeDocument/2006/relationships/font" Target="fonts/Corbel-italic.fntdata"/><Relationship Id="rId127" Type="http://schemas.openxmlformats.org/officeDocument/2006/relationships/font" Target="fonts/Corbel-bold.fntdata"/><Relationship Id="rId126" Type="http://schemas.openxmlformats.org/officeDocument/2006/relationships/font" Target="fonts/Corbel-regular.fntdata"/><Relationship Id="rId26" Type="http://schemas.openxmlformats.org/officeDocument/2006/relationships/slide" Target="slides/slide18.xml"/><Relationship Id="rId121" Type="http://schemas.openxmlformats.org/officeDocument/2006/relationships/slide" Target="slides/slide113.xml"/><Relationship Id="rId25" Type="http://schemas.openxmlformats.org/officeDocument/2006/relationships/slide" Target="slides/slide17.xml"/><Relationship Id="rId120" Type="http://schemas.openxmlformats.org/officeDocument/2006/relationships/slide" Target="slides/slide112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125" Type="http://schemas.openxmlformats.org/officeDocument/2006/relationships/slide" Target="slides/slide117.xml"/><Relationship Id="rId29" Type="http://schemas.openxmlformats.org/officeDocument/2006/relationships/slide" Target="slides/slide21.xml"/><Relationship Id="rId124" Type="http://schemas.openxmlformats.org/officeDocument/2006/relationships/slide" Target="slides/slide116.xml"/><Relationship Id="rId123" Type="http://schemas.openxmlformats.org/officeDocument/2006/relationships/slide" Target="slides/slide115.xml"/><Relationship Id="rId122" Type="http://schemas.openxmlformats.org/officeDocument/2006/relationships/slide" Target="slides/slide114.xml"/><Relationship Id="rId95" Type="http://schemas.openxmlformats.org/officeDocument/2006/relationships/slide" Target="slides/slide87.xml"/><Relationship Id="rId94" Type="http://schemas.openxmlformats.org/officeDocument/2006/relationships/slide" Target="slides/slide86.xml"/><Relationship Id="rId97" Type="http://schemas.openxmlformats.org/officeDocument/2006/relationships/slide" Target="slides/slide89.xml"/><Relationship Id="rId96" Type="http://schemas.openxmlformats.org/officeDocument/2006/relationships/slide" Target="slides/slide88.xml"/><Relationship Id="rId11" Type="http://schemas.openxmlformats.org/officeDocument/2006/relationships/slide" Target="slides/slide3.xml"/><Relationship Id="rId99" Type="http://schemas.openxmlformats.org/officeDocument/2006/relationships/slide" Target="slides/slide91.xml"/><Relationship Id="rId10" Type="http://schemas.openxmlformats.org/officeDocument/2006/relationships/slide" Target="slides/slide2.xml"/><Relationship Id="rId98" Type="http://schemas.openxmlformats.org/officeDocument/2006/relationships/slide" Target="slides/slide90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91" Type="http://schemas.openxmlformats.org/officeDocument/2006/relationships/slide" Target="slides/slide83.xml"/><Relationship Id="rId90" Type="http://schemas.openxmlformats.org/officeDocument/2006/relationships/slide" Target="slides/slide82.xml"/><Relationship Id="rId93" Type="http://schemas.openxmlformats.org/officeDocument/2006/relationships/slide" Target="slides/slide85.xml"/><Relationship Id="rId92" Type="http://schemas.openxmlformats.org/officeDocument/2006/relationships/slide" Target="slides/slide84.xml"/><Relationship Id="rId118" Type="http://schemas.openxmlformats.org/officeDocument/2006/relationships/slide" Target="slides/slide110.xml"/><Relationship Id="rId117" Type="http://schemas.openxmlformats.org/officeDocument/2006/relationships/slide" Target="slides/slide109.xml"/><Relationship Id="rId116" Type="http://schemas.openxmlformats.org/officeDocument/2006/relationships/slide" Target="slides/slide108.xml"/><Relationship Id="rId115" Type="http://schemas.openxmlformats.org/officeDocument/2006/relationships/slide" Target="slides/slide107.xml"/><Relationship Id="rId119" Type="http://schemas.openxmlformats.org/officeDocument/2006/relationships/slide" Target="slides/slide111.xml"/><Relationship Id="rId15" Type="http://schemas.openxmlformats.org/officeDocument/2006/relationships/slide" Target="slides/slide7.xml"/><Relationship Id="rId110" Type="http://schemas.openxmlformats.org/officeDocument/2006/relationships/slide" Target="slides/slide102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14" Type="http://schemas.openxmlformats.org/officeDocument/2006/relationships/slide" Target="slides/slide106.xml"/><Relationship Id="rId18" Type="http://schemas.openxmlformats.org/officeDocument/2006/relationships/slide" Target="slides/slide10.xml"/><Relationship Id="rId113" Type="http://schemas.openxmlformats.org/officeDocument/2006/relationships/slide" Target="slides/slide105.xml"/><Relationship Id="rId112" Type="http://schemas.openxmlformats.org/officeDocument/2006/relationships/slide" Target="slides/slide104.xml"/><Relationship Id="rId111" Type="http://schemas.openxmlformats.org/officeDocument/2006/relationships/slide" Target="slides/slide103.xml"/><Relationship Id="rId84" Type="http://schemas.openxmlformats.org/officeDocument/2006/relationships/slide" Target="slides/slide76.xml"/><Relationship Id="rId83" Type="http://schemas.openxmlformats.org/officeDocument/2006/relationships/slide" Target="slides/slide75.xml"/><Relationship Id="rId86" Type="http://schemas.openxmlformats.org/officeDocument/2006/relationships/slide" Target="slides/slide78.xml"/><Relationship Id="rId85" Type="http://schemas.openxmlformats.org/officeDocument/2006/relationships/slide" Target="slides/slide77.xml"/><Relationship Id="rId88" Type="http://schemas.openxmlformats.org/officeDocument/2006/relationships/slide" Target="slides/slide80.xml"/><Relationship Id="rId87" Type="http://schemas.openxmlformats.org/officeDocument/2006/relationships/slide" Target="slides/slide79.xml"/><Relationship Id="rId89" Type="http://schemas.openxmlformats.org/officeDocument/2006/relationships/slide" Target="slides/slide81.xml"/><Relationship Id="rId80" Type="http://schemas.openxmlformats.org/officeDocument/2006/relationships/slide" Target="slides/slide72.xml"/><Relationship Id="rId82" Type="http://schemas.openxmlformats.org/officeDocument/2006/relationships/slide" Target="slides/slide74.xml"/><Relationship Id="rId81" Type="http://schemas.openxmlformats.org/officeDocument/2006/relationships/slide" Target="slides/slide73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75" Type="http://schemas.openxmlformats.org/officeDocument/2006/relationships/slide" Target="slides/slide67.xml"/><Relationship Id="rId74" Type="http://schemas.openxmlformats.org/officeDocument/2006/relationships/slide" Target="slides/slide66.xml"/><Relationship Id="rId77" Type="http://schemas.openxmlformats.org/officeDocument/2006/relationships/slide" Target="slides/slide69.xml"/><Relationship Id="rId76" Type="http://schemas.openxmlformats.org/officeDocument/2006/relationships/slide" Target="slides/slide68.xml"/><Relationship Id="rId79" Type="http://schemas.openxmlformats.org/officeDocument/2006/relationships/slide" Target="slides/slide71.xml"/><Relationship Id="rId78" Type="http://schemas.openxmlformats.org/officeDocument/2006/relationships/slide" Target="slides/slide70.xml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130" Type="http://schemas.openxmlformats.org/officeDocument/2006/relationships/font" Target="fonts/ArialBlack-regular.fntdata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66" Type="http://schemas.openxmlformats.org/officeDocument/2006/relationships/slide" Target="slides/slide58.xml"/><Relationship Id="rId65" Type="http://schemas.openxmlformats.org/officeDocument/2006/relationships/slide" Target="slides/slide57.xml"/><Relationship Id="rId68" Type="http://schemas.openxmlformats.org/officeDocument/2006/relationships/slide" Target="slides/slide60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69" Type="http://schemas.openxmlformats.org/officeDocument/2006/relationships/slide" Target="slides/slide6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55" Type="http://schemas.openxmlformats.org/officeDocument/2006/relationships/slide" Target="slides/slide47.xml"/><Relationship Id="rId54" Type="http://schemas.openxmlformats.org/officeDocument/2006/relationships/slide" Target="slides/slide46.xml"/><Relationship Id="rId57" Type="http://schemas.openxmlformats.org/officeDocument/2006/relationships/slide" Target="slides/slide49.xml"/><Relationship Id="rId56" Type="http://schemas.openxmlformats.org/officeDocument/2006/relationships/slide" Target="slides/slide48.xml"/><Relationship Id="rId59" Type="http://schemas.openxmlformats.org/officeDocument/2006/relationships/slide" Target="slides/slide51.xml"/><Relationship Id="rId58" Type="http://schemas.openxmlformats.org/officeDocument/2006/relationships/slide" Target="slides/slide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3c9f29da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3c9f29d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d94402eda1_0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d94402eda1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d94402eda1_0_2367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474" name="Google Shape;1474;gd94402eda1_0_2367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d94402eda1_0_2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Google Shape;1487;gd94402eda1_0_2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d94402eda1_0_2386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494" name="Google Shape;1494;gd94402eda1_0_2386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d94402eda1_0_2728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505" name="Google Shape;1505;gd94402eda1_0_2728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gd94402eda1_0_2740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516" name="Google Shape;1516;gd94402eda1_0_2740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d94402eda1_0_2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7" name="Google Shape;1527;gd94402eda1_0_2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d94402eda1_0_2432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533" name="Google Shape;1533;gd94402eda1_0_2432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d94402eda1_0_2758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549" name="Google Shape;1549;gd94402eda1_0_2758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d94402eda1_0_2462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565" name="Google Shape;1565;gd94402eda1_0_2462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gd94402eda1_0_2476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581" name="Google Shape;1581;gd94402eda1_0_2476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94402eda1_0_1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94402eda1_0_1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d94402eda1_0_2488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594" name="Google Shape;1594;gd94402eda1_0_2488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d94402eda1_0_2503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610" name="Google Shape;1610;gd94402eda1_0_2503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d94402eda1_0_2529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624" name="Google Shape;1624;gd94402eda1_0_2529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d94402eda1_0_2541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637" name="Google Shape;1637;gd94402eda1_0_2541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d94402eda1_0_2573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650" name="Google Shape;1650;gd94402eda1_0_2573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gd94402eda1_0_2586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664" name="Google Shape;1664;gd94402eda1_0_2586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d94402eda1_0_2600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679" name="Google Shape;1679;gd94402eda1_0_2600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d94402eda1_0_2614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695" name="Google Shape;1695;gd94402eda1_0_2614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d94402eda1_0_1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d94402eda1_0_1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d94402eda1_0_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d94402eda1_0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d94402eda1_0_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d94402eda1_0_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481eceaca0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481eceaca0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481eceaca0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481eceaca0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481eceaca0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481eceaca0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461511fa1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461511fa1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5fc16c45f_8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5fc16c45f_8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tree après la copie des données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5fc16c45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5fc16c45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d94402eda1_0_2186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467" name="Google Shape;467;gd94402eda1_0_2186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d94402eda1_0_2198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480" name="Google Shape;480;gd94402eda1_0_2198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d94402eda1_0_2237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520" name="Google Shape;520;gd94402eda1_0_2237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d94402eda1_0_1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d94402eda1_0_1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481eceaca0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481eceaca0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Types de données et réduction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d94402eda1_0_1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d94402eda1_0_1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Types de données et réduction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d94402eda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d94402eda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481eceaca0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481eceaca0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chromosomes, 3 CPU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Temps local : 31 min / 10 min // Temps core : 70 min / 15 min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GO BACK SLIDE 3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45fc16c45f_8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45fc16c45f_8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load(“../../RESOURCES/REDUX/SSCREp_RDX_b50.GC.rda)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str(renorm.data)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d94402eda1_0_2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d94402eda1_0_2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load(“../../RESOURCES/REDUX/SSCREp_RDX_b50.GC.rda)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str(renorm.data)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5c075c354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5c075c354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GO SLIDE 9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d94402eda1_0_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d94402eda1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d94402eda1_0_534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600" name="Google Shape;600;gd94402eda1_0_534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d94402eda1_0_634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614" name="Google Shape;614;gd94402eda1_0_634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d94402eda1_0_946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628" name="Google Shape;628;gd94402eda1_0_946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d94402eda1_0_1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d94402eda1_0_1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d94402eda1_0_1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d94402eda1_0_1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94402eda1_0_1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d94402eda1_0_1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d94402eda1_0_1437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669" name="Google Shape;669;gd94402eda1_0_1437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d94402eda1_0_1461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696" name="Google Shape;696;gd94402eda1_0_1461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d94402eda1_0_1486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722" name="Google Shape;722;gd94402eda1_0_1486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d94402eda1_0_252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215" name="Google Shape;215;gd94402eda1_0_252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d94402eda1_0_1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d94402eda1_0_1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Temps local : 16s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Temps core : 30s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d94402eda1_0_1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d94402eda1_0_1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d94402eda1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d94402eda1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481eceaca0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481eceaca0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45fc16c45f_8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45fc16c45f_8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481eceaca0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481eceaca0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Temps local : 24s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Tempc core : 76s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461511faa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461511faa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d94402eda1_0_1601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815" name="Google Shape;815;gd94402eda1_0_1601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d94402eda1_0_1623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838" name="Google Shape;838;gd94402eda1_0_1623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d94402eda1_0_1637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853" name="Google Shape;853;gd94402eda1_0_1637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d94402eda1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d94402eda1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d94402eda1_0_1651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868" name="Google Shape;868;gd94402eda1_0_1651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d94402eda1_0_1661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879" name="Google Shape;879;gd94402eda1_0_1661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d94402eda1_0_1671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890" name="Google Shape;890;gd94402eda1_0_1671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d94402eda1_0_1683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903" name="Google Shape;903;gd94402eda1_0_1683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d94402eda1_0_1695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916" name="Google Shape;916;gd94402eda1_0_1695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d94402eda1_0_1704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926" name="Google Shape;926;gd94402eda1_0_1704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d94402eda1_0_1713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936" name="Google Shape;936;gd94402eda1_0_1713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d94402eda1_0_1722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946" name="Google Shape;946;gd94402eda1_0_1722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d94402eda1_0_1731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956" name="Google Shape;956;gd94402eda1_0_1731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d94402eda1_0_1744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970" name="Google Shape;970;gd94402eda1_0_1744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d94402eda1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d94402eda1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d94402eda1_0_1757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984" name="Google Shape;984;gd94402eda1_0_1757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d94402eda1_0_1780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008" name="Google Shape;1008;gd94402eda1_0_1780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d94402eda1_0_1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d94402eda1_0_1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6ad1a0833e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6ad1a0833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481eceaca0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481eceaca0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d94402eda1_0_1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d94402eda1_0_1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d94402eda1_0_1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d94402eda1_0_1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Utilisation des 4 coeurs disponibles pour calculer l’ensemble des itérations gamma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Temps local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Temps core : 76s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461511faa1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461511faa1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481eceaca0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481eceaca0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461511faa1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461511faa1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94402eda1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d94402eda1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d94402eda1_0_1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d94402eda1_0_1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45fc16c45f_8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45fc16c45f_8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45fc16c45f_8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45fc16c45f_8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d94402eda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d94402eda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4618f8783f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4618f8783f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d94402eda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d94402eda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4618f8783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4618f8783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Temps local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Temps core : 51s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4618f8783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4618f8783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4618f8783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4618f8783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4618f8783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4618f8783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81eceaca0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81eceaca0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4618f8783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4618f8783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d94402eda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d94402eda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4618f8783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4618f8783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Test du 3e segmenteur</a:t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4618f8783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4618f8783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Test du 3e modélisateur CN</a:t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4618f8783f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4618f8783f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d94402eda1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d94402eda1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d94402eda1_0_1187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282" name="Google Shape;1282;gd94402eda1_0_1187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d94402eda1_0_588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297" name="Google Shape;1297;gd94402eda1_0_588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d94402eda1_0_608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320" name="Google Shape;1320;gd94402eda1_0_608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d94402eda1_0_1957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331" name="Google Shape;1331;gd94402eda1_0_1957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d94402eda1_0_1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d94402eda1_0_1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d94402eda1_0_1975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350" name="Google Shape;1350;gd94402eda1_0_1975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d94402eda1_0_2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d94402eda1_0_2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d94402eda1_0_2276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375" name="Google Shape;1375;gd94402eda1_0_2276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d94402eda1_0_2289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389" name="Google Shape;1389;gd94402eda1_0_2289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d94402eda1_0_2301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402" name="Google Shape;1402;gd94402eda1_0_2301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d94402eda1_0_2314:notes"/>
          <p:cNvSpPr/>
          <p:nvPr>
            <p:ph idx="2" type="sldImg"/>
          </p:nvPr>
        </p:nvSpPr>
        <p:spPr>
          <a:xfrm>
            <a:off x="136412" y="685269"/>
            <a:ext cx="6585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16" name="Google Shape;1416;gd94402eda1_0_2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d94402eda1_0_2327:notes"/>
          <p:cNvSpPr/>
          <p:nvPr>
            <p:ph idx="2" type="sldImg"/>
          </p:nvPr>
        </p:nvSpPr>
        <p:spPr>
          <a:xfrm>
            <a:off x="136412" y="685269"/>
            <a:ext cx="6585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30" name="Google Shape;1430;gd94402eda1_0_2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d94402eda1_0_2337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441" name="Google Shape;1441;gd94402eda1_0_2337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d94402eda1_0_2706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452" name="Google Shape;1452;gd94402eda1_0_2706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d94402eda1_0_2357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463" name="Google Shape;1463;gd94402eda1_0_2357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770651"/>
            <a:ext cx="8520600" cy="39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746450"/>
            <a:ext cx="3999900" cy="40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746450"/>
            <a:ext cx="3999900" cy="40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174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930300"/>
            <a:ext cx="2808000" cy="39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382975"/>
            <a:ext cx="59988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/>
          <p:nvPr>
            <p:ph type="title"/>
          </p:nvPr>
        </p:nvSpPr>
        <p:spPr>
          <a:xfrm>
            <a:off x="457200" y="116586"/>
            <a:ext cx="8229600" cy="9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4"/>
          <p:cNvSpPr txBox="1"/>
          <p:nvPr>
            <p:ph idx="1" type="body"/>
          </p:nvPr>
        </p:nvSpPr>
        <p:spPr>
          <a:xfrm>
            <a:off x="457200" y="1331119"/>
            <a:ext cx="8229600" cy="3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>
            <a:lvl1pPr indent="-3200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◼"/>
              <a:defRPr/>
            </a:lvl1pPr>
            <a:lvl2pPr indent="-331469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⚫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⚫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⚫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⚫"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10" type="dt"/>
          </p:nvPr>
        </p:nvSpPr>
        <p:spPr>
          <a:xfrm>
            <a:off x="457200" y="4857750"/>
            <a:ext cx="2133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F3F3F"/>
                </a:solidFill>
              </a:defRPr>
            </a:lvl1pPr>
            <a:lvl2pPr lvl="1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4"/>
          <p:cNvSpPr txBox="1"/>
          <p:nvPr>
            <p:ph idx="11" type="ftr"/>
          </p:nvPr>
        </p:nvSpPr>
        <p:spPr>
          <a:xfrm>
            <a:off x="2640012" y="4857750"/>
            <a:ext cx="5508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4"/>
          <p:cNvSpPr txBox="1"/>
          <p:nvPr>
            <p:ph idx="12" type="sldNum"/>
          </p:nvPr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de section">
  <p:cSld name="SECTION_HEADER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5"/>
          <p:cNvSpPr txBox="1"/>
          <p:nvPr>
            <p:ph type="title"/>
          </p:nvPr>
        </p:nvSpPr>
        <p:spPr>
          <a:xfrm>
            <a:off x="749808" y="89154"/>
            <a:ext cx="8013300" cy="12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700"/>
              <a:buFont typeface="Corbel"/>
              <a:buNone/>
              <a:defRPr b="1" sz="4700" cap="none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1" type="body"/>
          </p:nvPr>
        </p:nvSpPr>
        <p:spPr>
          <a:xfrm>
            <a:off x="740664" y="1371600"/>
            <a:ext cx="80223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46300" spcFirstLastPara="1" rIns="4570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FFFFFF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10" type="dt"/>
          </p:nvPr>
        </p:nvSpPr>
        <p:spPr>
          <a:xfrm>
            <a:off x="457200" y="4857750"/>
            <a:ext cx="2133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11" type="ftr"/>
          </p:nvPr>
        </p:nvSpPr>
        <p:spPr>
          <a:xfrm>
            <a:off x="2640012" y="4857750"/>
            <a:ext cx="5508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12" type="sldNum"/>
          </p:nvPr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de section 1">
  <p:cSld name="SECTION_HEADER_2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/>
          <p:nvPr>
            <p:ph type="title"/>
          </p:nvPr>
        </p:nvSpPr>
        <p:spPr>
          <a:xfrm>
            <a:off x="749808" y="89154"/>
            <a:ext cx="8013300" cy="12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700"/>
              <a:buFont typeface="Corbel"/>
              <a:buNone/>
              <a:defRPr b="1" sz="4700" cap="none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6"/>
          <p:cNvSpPr txBox="1"/>
          <p:nvPr>
            <p:ph idx="1" type="body"/>
          </p:nvPr>
        </p:nvSpPr>
        <p:spPr>
          <a:xfrm>
            <a:off x="740664" y="1371600"/>
            <a:ext cx="80223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46300" spcFirstLastPara="1" rIns="4570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FFFFFF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idx="10" type="dt"/>
          </p:nvPr>
        </p:nvSpPr>
        <p:spPr>
          <a:xfrm>
            <a:off x="457200" y="4857750"/>
            <a:ext cx="2133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6"/>
          <p:cNvSpPr txBox="1"/>
          <p:nvPr>
            <p:ph idx="11" type="ftr"/>
          </p:nvPr>
        </p:nvSpPr>
        <p:spPr>
          <a:xfrm>
            <a:off x="2640012" y="4857750"/>
            <a:ext cx="5508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5" name="Google Shape;115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6" name="Google Shape;11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9" name="Google Shape;11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" name="Google Shape;12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3" name="Google Shape;12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6" name="Google Shape;126;p3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7" name="Google Shape;127;p3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8" name="Google Shape;12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1" name="Google Shape;13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4" name="Google Shape;134;p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5" name="Google Shape;13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8" name="Google Shape;13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3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2" name="Google Shape;142;p3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3" name="Google Shape;143;p3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4" name="Google Shape;14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47" name="Google Shape;14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0" name="Google Shape;150;p3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1" name="Google Shape;15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800"/>
              <a:buFont typeface="Trebuchet MS"/>
              <a:buNone/>
              <a:defRPr sz="2800">
                <a:solidFill>
                  <a:srgbClr val="3D85C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800"/>
              <a:buNone/>
              <a:defRPr sz="2800">
                <a:solidFill>
                  <a:srgbClr val="3D85C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800"/>
              <a:buNone/>
              <a:defRPr sz="2800">
                <a:solidFill>
                  <a:srgbClr val="3D85C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800"/>
              <a:buNone/>
              <a:defRPr sz="2800">
                <a:solidFill>
                  <a:srgbClr val="3D85C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800"/>
              <a:buNone/>
              <a:defRPr sz="2800">
                <a:solidFill>
                  <a:srgbClr val="3D85C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800"/>
              <a:buNone/>
              <a:defRPr sz="2800">
                <a:solidFill>
                  <a:srgbClr val="3D85C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800"/>
              <a:buNone/>
              <a:defRPr sz="2800">
                <a:solidFill>
                  <a:srgbClr val="3D85C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800"/>
              <a:buNone/>
              <a:defRPr sz="2800">
                <a:solidFill>
                  <a:srgbClr val="3D85C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800"/>
              <a:buNone/>
              <a:defRPr sz="2800">
                <a:solidFill>
                  <a:srgbClr val="3D85C6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770651"/>
            <a:ext cx="8520600" cy="39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●"/>
              <a:defRPr sz="1800"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Trebuchet MS"/>
              <a:buChar char="○"/>
              <a:defRPr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Trebuchet MS"/>
              <a:buChar char="■"/>
              <a:defRPr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Trebuchet MS"/>
              <a:buChar char="●"/>
              <a:defRPr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Trebuchet MS"/>
              <a:buChar char="○"/>
              <a:defRPr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Trebuchet MS"/>
              <a:buChar char="■"/>
              <a:defRPr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Trebuchet MS"/>
              <a:buChar char="●"/>
              <a:defRPr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Trebuchet MS"/>
              <a:buChar char="○"/>
              <a:defRPr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Trebuchet MS"/>
              <a:buChar char="■"/>
              <a:defRPr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sz="2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●"/>
              <a:defRPr sz="1800"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Trebuchet MS"/>
              <a:buChar char="○"/>
              <a:defRPr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Trebuchet MS"/>
              <a:buChar char="■"/>
              <a:defRPr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Trebuchet MS"/>
              <a:buChar char="●"/>
              <a:defRPr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Trebuchet MS"/>
              <a:buChar char="○"/>
              <a:defRPr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Trebuchet MS"/>
              <a:buChar char="■"/>
              <a:defRPr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Trebuchet MS"/>
              <a:buChar char="●"/>
              <a:defRPr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Trebuchet MS"/>
              <a:buChar char="○"/>
              <a:defRPr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Trebuchet MS"/>
              <a:buChar char="■"/>
              <a:defRPr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29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28.png"/><Relationship Id="rId4" Type="http://schemas.openxmlformats.org/officeDocument/2006/relationships/image" Target="../media/image125.png"/><Relationship Id="rId5" Type="http://schemas.openxmlformats.org/officeDocument/2006/relationships/image" Target="../media/image1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.png"/><Relationship Id="rId4" Type="http://schemas.openxmlformats.org/officeDocument/2006/relationships/image" Target="../media/image136.png"/><Relationship Id="rId5" Type="http://schemas.openxmlformats.org/officeDocument/2006/relationships/image" Target="../media/image147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.png"/><Relationship Id="rId4" Type="http://schemas.openxmlformats.org/officeDocument/2006/relationships/image" Target="../media/image127.png"/><Relationship Id="rId5" Type="http://schemas.openxmlformats.org/officeDocument/2006/relationships/image" Target="../media/image130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3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26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32.png"/><Relationship Id="rId4" Type="http://schemas.openxmlformats.org/officeDocument/2006/relationships/image" Target="../media/image134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40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1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41.png"/><Relationship Id="rId4" Type="http://schemas.openxmlformats.org/officeDocument/2006/relationships/image" Target="../media/image144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46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38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39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45.png"/><Relationship Id="rId4" Type="http://schemas.openxmlformats.org/officeDocument/2006/relationships/image" Target="../media/image142.png"/><Relationship Id="rId5" Type="http://schemas.openxmlformats.org/officeDocument/2006/relationships/image" Target="../media/image148.png"/><Relationship Id="rId6" Type="http://schemas.openxmlformats.org/officeDocument/2006/relationships/image" Target="../media/image2.png"/><Relationship Id="rId7" Type="http://schemas.openxmlformats.org/officeDocument/2006/relationships/image" Target="../media/image1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43.jpg"/><Relationship Id="rId4" Type="http://schemas.openxmlformats.org/officeDocument/2006/relationships/image" Target="../media/image137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4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65.png"/><Relationship Id="rId10" Type="http://schemas.openxmlformats.org/officeDocument/2006/relationships/image" Target="../media/image34.png"/><Relationship Id="rId12" Type="http://schemas.openxmlformats.org/officeDocument/2006/relationships/image" Target="../media/image41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9" Type="http://schemas.openxmlformats.org/officeDocument/2006/relationships/image" Target="../media/image3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8.jpg"/><Relationship Id="rId8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gustaveroussy/EaCoN" TargetMode="External"/><Relationship Id="rId4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cancergenome.nih.gov/" TargetMode="External"/><Relationship Id="rId4" Type="http://schemas.openxmlformats.org/officeDocument/2006/relationships/hyperlink" Target="https://cancergenome.nih.gov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39.jpg"/><Relationship Id="rId6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4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6.png"/><Relationship Id="rId4" Type="http://schemas.openxmlformats.org/officeDocument/2006/relationships/image" Target="../media/image150.png"/><Relationship Id="rId5" Type="http://schemas.openxmlformats.org/officeDocument/2006/relationships/image" Target="../media/image50.png"/><Relationship Id="rId6" Type="http://schemas.openxmlformats.org/officeDocument/2006/relationships/image" Target="../media/image47.png"/><Relationship Id="rId7" Type="http://schemas.openxmlformats.org/officeDocument/2006/relationships/image" Target="../media/image4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png"/><Relationship Id="rId4" Type="http://schemas.openxmlformats.org/officeDocument/2006/relationships/image" Target="../media/image150.png"/><Relationship Id="rId5" Type="http://schemas.openxmlformats.org/officeDocument/2006/relationships/image" Target="../media/image50.png"/><Relationship Id="rId6" Type="http://schemas.openxmlformats.org/officeDocument/2006/relationships/image" Target="../media/image8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0.png"/><Relationship Id="rId4" Type="http://schemas.openxmlformats.org/officeDocument/2006/relationships/image" Target="../media/image53.png"/><Relationship Id="rId5" Type="http://schemas.openxmlformats.org/officeDocument/2006/relationships/image" Target="../media/image51.png"/><Relationship Id="rId6" Type="http://schemas.openxmlformats.org/officeDocument/2006/relationships/image" Target="../media/image5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9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7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61.png"/><Relationship Id="rId7" Type="http://schemas.openxmlformats.org/officeDocument/2006/relationships/image" Target="../media/image72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8.png"/><Relationship Id="rId4" Type="http://schemas.openxmlformats.org/officeDocument/2006/relationships/image" Target="../media/image57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63.jpg"/><Relationship Id="rId8" Type="http://schemas.openxmlformats.org/officeDocument/2006/relationships/image" Target="../media/image7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66.png"/><Relationship Id="rId6" Type="http://schemas.openxmlformats.org/officeDocument/2006/relationships/image" Target="../media/image6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2.png"/><Relationship Id="rId4" Type="http://schemas.openxmlformats.org/officeDocument/2006/relationships/image" Target="../media/image7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7.png"/><Relationship Id="rId4" Type="http://schemas.openxmlformats.org/officeDocument/2006/relationships/image" Target="../media/image6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1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5.png"/><Relationship Id="rId4" Type="http://schemas.openxmlformats.org/officeDocument/2006/relationships/image" Target="../media/image5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0.png"/><Relationship Id="rId4" Type="http://schemas.openxmlformats.org/officeDocument/2006/relationships/image" Target="../media/image7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0.png"/><Relationship Id="rId4" Type="http://schemas.openxmlformats.org/officeDocument/2006/relationships/image" Target="../media/image7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0.png"/><Relationship Id="rId4" Type="http://schemas.openxmlformats.org/officeDocument/2006/relationships/image" Target="../media/image7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0.png"/><Relationship Id="rId4" Type="http://schemas.openxmlformats.org/officeDocument/2006/relationships/image" Target="../media/image7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0.png"/><Relationship Id="rId4" Type="http://schemas.openxmlformats.org/officeDocument/2006/relationships/image" Target="../media/image8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0.png"/><Relationship Id="rId4" Type="http://schemas.openxmlformats.org/officeDocument/2006/relationships/image" Target="../media/image8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0.png"/><Relationship Id="rId4" Type="http://schemas.openxmlformats.org/officeDocument/2006/relationships/image" Target="../media/image8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0.png"/><Relationship Id="rId4" Type="http://schemas.openxmlformats.org/officeDocument/2006/relationships/image" Target="../media/image8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0.png"/><Relationship Id="rId4" Type="http://schemas.openxmlformats.org/officeDocument/2006/relationships/image" Target="../media/image8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0.png"/><Relationship Id="rId4" Type="http://schemas.openxmlformats.org/officeDocument/2006/relationships/image" Target="../media/image8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0.png"/><Relationship Id="rId4" Type="http://schemas.openxmlformats.org/officeDocument/2006/relationships/image" Target="../media/image84.png"/><Relationship Id="rId9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3.png"/><Relationship Id="rId7" Type="http://schemas.openxmlformats.org/officeDocument/2006/relationships/image" Target="../media/image89.png"/><Relationship Id="rId8" Type="http://schemas.openxmlformats.org/officeDocument/2006/relationships/image" Target="../media/image8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0.png"/><Relationship Id="rId4" Type="http://schemas.openxmlformats.org/officeDocument/2006/relationships/image" Target="../media/image84.png"/><Relationship Id="rId9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3.png"/><Relationship Id="rId7" Type="http://schemas.openxmlformats.org/officeDocument/2006/relationships/image" Target="../media/image89.png"/><Relationship Id="rId8" Type="http://schemas.openxmlformats.org/officeDocument/2006/relationships/image" Target="../media/image8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0.png"/><Relationship Id="rId4" Type="http://schemas.openxmlformats.org/officeDocument/2006/relationships/image" Target="../media/image93.png"/><Relationship Id="rId5" Type="http://schemas.openxmlformats.org/officeDocument/2006/relationships/image" Target="../media/image151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7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0.png"/><Relationship Id="rId4" Type="http://schemas.openxmlformats.org/officeDocument/2006/relationships/image" Target="../media/image93.png"/><Relationship Id="rId5" Type="http://schemas.openxmlformats.org/officeDocument/2006/relationships/image" Target="../media/image151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7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4.png"/><Relationship Id="rId4" Type="http://schemas.openxmlformats.org/officeDocument/2006/relationships/image" Target="../media/image9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9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0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3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9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99.png"/></Relationships>
</file>

<file path=ppt/slides/_rels/slide8.xml.rels><?xml version="1.0" encoding="UTF-8" standalone="yes"?><Relationships xmlns="http://schemas.openxmlformats.org/package/2006/relationships"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9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06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09.png"/><Relationship Id="rId4" Type="http://schemas.openxmlformats.org/officeDocument/2006/relationships/image" Target="../media/image104.png"/><Relationship Id="rId9" Type="http://schemas.openxmlformats.org/officeDocument/2006/relationships/image" Target="../media/image5.png"/><Relationship Id="rId5" Type="http://schemas.openxmlformats.org/officeDocument/2006/relationships/image" Target="../media/image101.jpg"/><Relationship Id="rId6" Type="http://schemas.openxmlformats.org/officeDocument/2006/relationships/image" Target="../media/image112.jpg"/><Relationship Id="rId7" Type="http://schemas.openxmlformats.org/officeDocument/2006/relationships/image" Target="../media/image107.png"/><Relationship Id="rId8" Type="http://schemas.openxmlformats.org/officeDocument/2006/relationships/image" Target="../media/image1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13.png"/><Relationship Id="rId4" Type="http://schemas.openxmlformats.org/officeDocument/2006/relationships/image" Target="../media/image1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05.png"/><Relationship Id="rId4" Type="http://schemas.openxmlformats.org/officeDocument/2006/relationships/image" Target="../media/image111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Relationship Id="rId4" Type="http://schemas.openxmlformats.org/officeDocument/2006/relationships/image" Target="../media/image20.png"/><Relationship Id="rId9" Type="http://schemas.openxmlformats.org/officeDocument/2006/relationships/image" Target="../media/image1.png"/><Relationship Id="rId5" Type="http://schemas.openxmlformats.org/officeDocument/2006/relationships/image" Target="../media/image17.jpg"/><Relationship Id="rId6" Type="http://schemas.openxmlformats.org/officeDocument/2006/relationships/image" Target="../media/image18.jpg"/><Relationship Id="rId7" Type="http://schemas.openxmlformats.org/officeDocument/2006/relationships/image" Target="../media/image30.png"/><Relationship Id="rId8" Type="http://schemas.openxmlformats.org/officeDocument/2006/relationships/image" Target="../media/image19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19.png"/><Relationship Id="rId4" Type="http://schemas.openxmlformats.org/officeDocument/2006/relationships/image" Target="../media/image108.png"/><Relationship Id="rId5" Type="http://schemas.openxmlformats.org/officeDocument/2006/relationships/image" Target="../media/image110.png"/><Relationship Id="rId6" Type="http://schemas.openxmlformats.org/officeDocument/2006/relationships/image" Target="../media/image2.png"/><Relationship Id="rId7" Type="http://schemas.openxmlformats.org/officeDocument/2006/relationships/image" Target="../media/image1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2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2.png"/><Relationship Id="rId4" Type="http://schemas.openxmlformats.org/officeDocument/2006/relationships/image" Target="../media/image118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2.png"/><Relationship Id="rId4" Type="http://schemas.openxmlformats.org/officeDocument/2006/relationships/image" Target="../media/image117.png"/><Relationship Id="rId5" Type="http://schemas.openxmlformats.org/officeDocument/2006/relationships/image" Target="../media/image116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20.png"/><Relationship Id="rId4" Type="http://schemas.openxmlformats.org/officeDocument/2006/relationships/image" Target="../media/image122.png"/><Relationship Id="rId5" Type="http://schemas.openxmlformats.org/officeDocument/2006/relationships/image" Target="../media/image114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15.png"/><Relationship Id="rId4" Type="http://schemas.openxmlformats.org/officeDocument/2006/relationships/image" Target="../media/image123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21.png"/><Relationship Id="rId4" Type="http://schemas.openxmlformats.org/officeDocument/2006/relationships/image" Target="../media/image2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2.png"/><Relationship Id="rId4" Type="http://schemas.openxmlformats.org/officeDocument/2006/relationships/image" Target="../media/image124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35.png"/><Relationship Id="rId4" Type="http://schemas.openxmlformats.org/officeDocument/2006/relationships/image" Target="../media/image131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9"/>
          <p:cNvSpPr txBox="1"/>
          <p:nvPr>
            <p:ph type="ctrTitle"/>
          </p:nvPr>
        </p:nvSpPr>
        <p:spPr>
          <a:xfrm>
            <a:off x="311708" y="896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/>
              <a:t>Analysis of Genomic</a:t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/>
              <a:t>Copy Number Alterations</a:t>
            </a:r>
            <a:endParaRPr sz="3700"/>
          </a:p>
        </p:txBody>
      </p:sp>
      <p:sp>
        <p:nvSpPr>
          <p:cNvPr id="159" name="Google Shape;159;p39"/>
          <p:cNvSpPr txBox="1"/>
          <p:nvPr>
            <p:ph idx="1" type="subTitle"/>
          </p:nvPr>
        </p:nvSpPr>
        <p:spPr>
          <a:xfrm>
            <a:off x="311700" y="3062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Bastien Job - INSERM / Gustave Roussy</a:t>
            </a:r>
            <a:endParaRPr/>
          </a:p>
        </p:txBody>
      </p:sp>
      <p:pic>
        <p:nvPicPr>
          <p:cNvPr descr="ifb-logo_1.png" id="160" name="Google Shape;160;p39"/>
          <p:cNvPicPr preferRelativeResize="0"/>
          <p:nvPr/>
        </p:nvPicPr>
        <p:blipFill rotWithShape="1">
          <a:blip r:embed="rId3">
            <a:alphaModFix/>
          </a:blip>
          <a:srcRect b="0" l="11867" r="15987" t="0"/>
          <a:stretch/>
        </p:blipFill>
        <p:spPr>
          <a:xfrm>
            <a:off x="311700" y="173675"/>
            <a:ext cx="16493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viesan.fr.jpg" id="161" name="Google Shape;16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4900" y="326075"/>
            <a:ext cx="205740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9"/>
          <p:cNvSpPr txBox="1"/>
          <p:nvPr/>
        </p:nvSpPr>
        <p:spPr>
          <a:xfrm>
            <a:off x="311700" y="4169100"/>
            <a:ext cx="51165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Trebuchet MS"/>
                <a:ea typeface="Trebuchet MS"/>
                <a:cs typeface="Trebuchet MS"/>
                <a:sym typeface="Trebuchet MS"/>
              </a:rPr>
              <a:t>École de bioinformatique AVIESAN-IFB n2 2021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8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 Family of Events : Gain and Loss</a:t>
            </a:r>
            <a:endParaRPr/>
          </a:p>
        </p:txBody>
      </p:sp>
      <p:sp>
        <p:nvSpPr>
          <p:cNvPr id="349" name="Google Shape;349;p4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50" name="Google Shape;350;p48"/>
          <p:cNvPicPr preferRelativeResize="0"/>
          <p:nvPr/>
        </p:nvPicPr>
        <p:blipFill rotWithShape="1">
          <a:blip r:embed="rId3">
            <a:alphaModFix/>
          </a:blip>
          <a:srcRect b="64326" l="0" r="72527" t="12991"/>
          <a:stretch/>
        </p:blipFill>
        <p:spPr>
          <a:xfrm>
            <a:off x="2507525" y="1343775"/>
            <a:ext cx="3897430" cy="178761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1" name="Google Shape;351;p48"/>
          <p:cNvPicPr preferRelativeResize="0"/>
          <p:nvPr/>
        </p:nvPicPr>
        <p:blipFill rotWithShape="1">
          <a:blip r:embed="rId4">
            <a:alphaModFix/>
          </a:blip>
          <a:srcRect b="60548" l="0" r="61453" t="9236"/>
          <a:stretch/>
        </p:blipFill>
        <p:spPr>
          <a:xfrm>
            <a:off x="2507525" y="3267619"/>
            <a:ext cx="4104901" cy="178761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2" name="Google Shape;352;p48"/>
          <p:cNvSpPr txBox="1"/>
          <p:nvPr>
            <p:ph idx="4294967295" type="body"/>
          </p:nvPr>
        </p:nvSpPr>
        <p:spPr>
          <a:xfrm>
            <a:off x="311700" y="770650"/>
            <a:ext cx="4104900" cy="39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First cases of abnormality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138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77" name="Google Shape;1477;p138"/>
          <p:cNvGraphicFramePr/>
          <p:nvPr/>
        </p:nvGraphicFramePr>
        <p:xfrm>
          <a:off x="250825" y="939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{F00D783E-F14A-40E2-99CA-B5F0705783BE}</a:tableStyleId>
              </a:tblPr>
              <a:tblGrid>
                <a:gridCol w="2484425"/>
                <a:gridCol w="2933700"/>
                <a:gridCol w="2935275"/>
              </a:tblGrid>
              <a:tr h="316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6075" marB="0" marR="8100" marL="8100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1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Microarray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1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NGS (WES / WGS)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4BC"/>
                    </a:solidFill>
                  </a:tcPr>
                </a:tc>
              </a:tr>
              <a:tr h="301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1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Physical entity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1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Array</a:t>
                      </a:r>
                      <a:r>
                        <a:rPr b="0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on a glass </a:t>
                      </a:r>
                      <a:r>
                        <a:rPr b="1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slide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1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Lane</a:t>
                      </a:r>
                      <a:r>
                        <a:rPr b="0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in a </a:t>
                      </a:r>
                      <a:r>
                        <a:rPr b="1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flowcell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1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1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Measurement entity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1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Spot</a:t>
                      </a:r>
                      <a:r>
                        <a:rPr b="0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of </a:t>
                      </a:r>
                      <a:r>
                        <a:rPr b="1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probes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1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Cluster</a:t>
                      </a:r>
                      <a:r>
                        <a:rPr b="0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of </a:t>
                      </a:r>
                      <a:r>
                        <a:rPr b="1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fragments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1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Measurement unit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Luminous </a:t>
                      </a:r>
                      <a:r>
                        <a:rPr b="1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intensity</a:t>
                      </a:r>
                      <a:r>
                        <a:rPr b="0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per genomic </a:t>
                      </a:r>
                      <a:r>
                        <a:rPr b="1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position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Read </a:t>
                      </a:r>
                      <a:r>
                        <a:rPr b="1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depth</a:t>
                      </a:r>
                      <a:r>
                        <a:rPr b="0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per genomic </a:t>
                      </a:r>
                      <a:r>
                        <a:rPr b="1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bin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9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1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distribution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Log-normal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Negative binomial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1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transformation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 ratio of </a:t>
                      </a:r>
                      <a:r>
                        <a:rPr b="1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intensities</a:t>
                      </a:r>
                      <a:r>
                        <a:rPr b="0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Test / Ref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 ratio of </a:t>
                      </a:r>
                      <a:r>
                        <a:rPr b="1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depths</a:t>
                      </a:r>
                      <a:r>
                        <a:rPr b="0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Test / Ref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1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Bias main sources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Spatial effects, dye, GC-content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Library effects, </a:t>
                      </a:r>
                      <a:r>
                        <a:rPr lang="fr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</a:t>
                      </a:r>
                      <a:r>
                        <a:rPr b="0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patial effects, coverage,  GC-content, </a:t>
                      </a:r>
                      <a:r>
                        <a:rPr b="1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mappability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5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1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CNV information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Normality, gains and losses relative to the reference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Normality, gains and losses relative to the reference, </a:t>
                      </a:r>
                      <a:r>
                        <a:rPr b="1" i="0" lang="fr" sz="1100" u="none" cap="none" strike="noStrik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absolute and allele-specific  copy number levels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0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1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CNV event precision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 to ~3 Kb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1100"/>
                        <a:buFont typeface="Calibri"/>
                        <a:buNone/>
                      </a:pPr>
                      <a:r>
                        <a:rPr b="1" i="0" lang="fr" sz="1100" u="none" cap="none" strike="noStrik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~50 b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1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Structural information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Large-scale deletions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1100"/>
                        <a:buFont typeface="Calibri"/>
                        <a:buNone/>
                      </a:pPr>
                      <a:r>
                        <a:rPr b="1" i="0" lang="fr" sz="1100" u="none" cap="none" strike="noStrik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Insertions, deletions, inversions, balanced translocations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1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SNP information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Known SNPs (if specific probes)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1100"/>
                        <a:buFont typeface="Calibri"/>
                        <a:buNone/>
                      </a:pPr>
                      <a:r>
                        <a:rPr b="1" i="0" lang="fr" sz="1100" u="none" cap="none" strike="noStrik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All kinds of SNPs, position and allele frequency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1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1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SNV (mutation) information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/ some*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1100"/>
                        <a:buFont typeface="Calibri"/>
                        <a:buNone/>
                      </a:pPr>
                      <a:r>
                        <a:rPr b="1" i="0" lang="fr" sz="1100" u="none" cap="none" strike="noStrik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All SNVs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6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1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Sequence information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1100"/>
                        <a:buFont typeface="Calibri"/>
                        <a:buNone/>
                      </a:pPr>
                      <a:r>
                        <a:rPr b="1" i="0" lang="fr" sz="1100" u="none" cap="none" strike="noStrik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Full covered sequence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478" name="Google Shape;1478;p138"/>
          <p:cNvGrpSpPr/>
          <p:nvPr/>
        </p:nvGrpSpPr>
        <p:grpSpPr>
          <a:xfrm>
            <a:off x="8656637" y="72628"/>
            <a:ext cx="401637" cy="292894"/>
            <a:chOff x="8656637" y="96837"/>
            <a:chExt cx="401637" cy="390525"/>
          </a:xfrm>
        </p:grpSpPr>
        <p:pic>
          <p:nvPicPr>
            <p:cNvPr id="1479" name="Google Shape;1479;p1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56637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0" name="Google Shape;1480;p138"/>
            <p:cNvSpPr txBox="1"/>
            <p:nvPr/>
          </p:nvSpPr>
          <p:spPr>
            <a:xfrm>
              <a:off x="86756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1" name="Google Shape;1481;p138"/>
          <p:cNvGrpSpPr/>
          <p:nvPr/>
        </p:nvGrpSpPr>
        <p:grpSpPr>
          <a:xfrm>
            <a:off x="8223250" y="72628"/>
            <a:ext cx="403225" cy="292894"/>
            <a:chOff x="8223250" y="96837"/>
            <a:chExt cx="403225" cy="390525"/>
          </a:xfrm>
        </p:grpSpPr>
        <p:pic>
          <p:nvPicPr>
            <p:cNvPr id="1482" name="Google Shape;1482;p1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223250" y="96837"/>
              <a:ext cx="403225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3" name="Google Shape;1483;p138"/>
            <p:cNvSpPr txBox="1"/>
            <p:nvPr/>
          </p:nvSpPr>
          <p:spPr>
            <a:xfrm>
              <a:off x="82438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4" name="Google Shape;1484;p138"/>
          <p:cNvSpPr txBox="1"/>
          <p:nvPr>
            <p:ph idx="4294967295" type="title"/>
          </p:nvPr>
        </p:nvSpPr>
        <p:spPr>
          <a:xfrm>
            <a:off x="222825" y="119075"/>
            <a:ext cx="89211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50"/>
              <a:buFont typeface="Corbel"/>
              <a:buNone/>
            </a:pPr>
            <a:r>
              <a:rPr lang="fr"/>
              <a:t>NGS vs Microarrays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139"/>
          <p:cNvSpPr txBox="1"/>
          <p:nvPr>
            <p:ph type="title"/>
          </p:nvPr>
        </p:nvSpPr>
        <p:spPr>
          <a:xfrm>
            <a:off x="311700" y="18460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Microarrays are still alive !</a:t>
            </a:r>
            <a:endParaRPr/>
          </a:p>
        </p:txBody>
      </p:sp>
      <p:sp>
        <p:nvSpPr>
          <p:cNvPr id="1490" name="Google Shape;1490;p13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0" y="2895473"/>
            <a:ext cx="1510325" cy="206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K:\bioinfo\Users\Bastien\Presentations\2016\Team20160627\tumorSepM1084_PED.png" id="1496" name="Google Shape;1496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712800"/>
            <a:ext cx="8315775" cy="20789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:\bioinfo\Users\Bastien\Presentations\2016\Team20160627\M1084_PED.ASCATprofile.png" id="1497" name="Google Shape;1497;p1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2954896"/>
            <a:ext cx="8315775" cy="20789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8" name="Google Shape;1498;p140"/>
          <p:cNvGrpSpPr/>
          <p:nvPr/>
        </p:nvGrpSpPr>
        <p:grpSpPr>
          <a:xfrm>
            <a:off x="8223250" y="72628"/>
            <a:ext cx="403225" cy="292894"/>
            <a:chOff x="8223250" y="96837"/>
            <a:chExt cx="403225" cy="390525"/>
          </a:xfrm>
        </p:grpSpPr>
        <p:pic>
          <p:nvPicPr>
            <p:cNvPr id="1499" name="Google Shape;1499;p1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223250" y="96837"/>
              <a:ext cx="403225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0" name="Google Shape;1500;p140"/>
            <p:cNvSpPr txBox="1"/>
            <p:nvPr/>
          </p:nvSpPr>
          <p:spPr>
            <a:xfrm>
              <a:off x="82438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1" name="Google Shape;1501;p140"/>
          <p:cNvSpPr txBox="1"/>
          <p:nvPr/>
        </p:nvSpPr>
        <p:spPr>
          <a:xfrm rot="-5400000">
            <a:off x="7592625" y="2450850"/>
            <a:ext cx="28608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</a:pPr>
            <a:r>
              <a:rPr b="0" i="1" lang="fr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Affymetrix OncoScan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2" name="Google Shape;1502;p140"/>
          <p:cNvSpPr txBox="1"/>
          <p:nvPr>
            <p:ph idx="4294967295" type="title"/>
          </p:nvPr>
        </p:nvSpPr>
        <p:spPr>
          <a:xfrm>
            <a:off x="222825" y="119075"/>
            <a:ext cx="89211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50"/>
              <a:buFont typeface="Corbel"/>
              <a:buNone/>
            </a:pPr>
            <a:r>
              <a:rPr lang="fr"/>
              <a:t>FFPE Samples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141"/>
          <p:cNvGrpSpPr/>
          <p:nvPr/>
        </p:nvGrpSpPr>
        <p:grpSpPr>
          <a:xfrm>
            <a:off x="8223250" y="72628"/>
            <a:ext cx="403225" cy="292894"/>
            <a:chOff x="8223250" y="96837"/>
            <a:chExt cx="403225" cy="390525"/>
          </a:xfrm>
        </p:grpSpPr>
        <p:pic>
          <p:nvPicPr>
            <p:cNvPr id="1508" name="Google Shape;1508;p1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223250" y="96837"/>
              <a:ext cx="403225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9" name="Google Shape;1509;p141"/>
            <p:cNvSpPr txBox="1"/>
            <p:nvPr/>
          </p:nvSpPr>
          <p:spPr>
            <a:xfrm>
              <a:off x="82438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0" name="Google Shape;1510;p141"/>
          <p:cNvSpPr txBox="1"/>
          <p:nvPr/>
        </p:nvSpPr>
        <p:spPr>
          <a:xfrm rot="-5400000">
            <a:off x="7592625" y="2450850"/>
            <a:ext cx="28608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</a:pPr>
            <a:r>
              <a:rPr b="0" i="1" lang="fr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Affymetrix OncoScan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1" name="Google Shape;1511;p141"/>
          <p:cNvSpPr txBox="1"/>
          <p:nvPr>
            <p:ph idx="4294967295" type="title"/>
          </p:nvPr>
        </p:nvSpPr>
        <p:spPr>
          <a:xfrm>
            <a:off x="222825" y="119075"/>
            <a:ext cx="89211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50"/>
              <a:buFont typeface="Corbel"/>
              <a:buNone/>
            </a:pPr>
            <a:r>
              <a:rPr lang="fr"/>
              <a:t>ctDNA</a:t>
            </a:r>
            <a:endParaRPr/>
          </a:p>
        </p:txBody>
      </p:sp>
      <p:pic>
        <p:nvPicPr>
          <p:cNvPr descr="K:\bioinfo\Users\Bastien\Presentations\2016\Team20160627\tumorSepM782_circ.png" id="1512" name="Google Shape;1512;p1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687275"/>
            <a:ext cx="8189650" cy="20474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:\bioinfo\Users\Bastien\Presentations\2016\Team20160627\M782_circ.ASCATprofile.png" id="1513" name="Google Shape;1513;p1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800" y="2943691"/>
            <a:ext cx="8189650" cy="2047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8" name="Google Shape;1518;p142"/>
          <p:cNvGrpSpPr/>
          <p:nvPr/>
        </p:nvGrpSpPr>
        <p:grpSpPr>
          <a:xfrm>
            <a:off x="8223250" y="72628"/>
            <a:ext cx="403225" cy="292894"/>
            <a:chOff x="8223250" y="96837"/>
            <a:chExt cx="403225" cy="390525"/>
          </a:xfrm>
        </p:grpSpPr>
        <p:pic>
          <p:nvPicPr>
            <p:cNvPr id="1519" name="Google Shape;1519;p1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223250" y="96837"/>
              <a:ext cx="403225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0" name="Google Shape;1520;p142"/>
            <p:cNvSpPr txBox="1"/>
            <p:nvPr/>
          </p:nvSpPr>
          <p:spPr>
            <a:xfrm>
              <a:off x="82438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1" name="Google Shape;1521;p142"/>
          <p:cNvSpPr txBox="1"/>
          <p:nvPr/>
        </p:nvSpPr>
        <p:spPr>
          <a:xfrm rot="-5400000">
            <a:off x="7592625" y="2450850"/>
            <a:ext cx="28608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</a:pPr>
            <a:r>
              <a:rPr b="0" i="1" lang="fr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Affymetrix OncoScan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2" name="Google Shape;1522;p142"/>
          <p:cNvSpPr txBox="1"/>
          <p:nvPr>
            <p:ph idx="4294967295" type="title"/>
          </p:nvPr>
        </p:nvSpPr>
        <p:spPr>
          <a:xfrm>
            <a:off x="222825" y="119075"/>
            <a:ext cx="89211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50"/>
              <a:buFont typeface="Corbel"/>
              <a:buNone/>
            </a:pPr>
            <a:r>
              <a:rPr lang="fr"/>
              <a:t>Ascite DNA</a:t>
            </a:r>
            <a:endParaRPr/>
          </a:p>
        </p:txBody>
      </p:sp>
      <p:pic>
        <p:nvPicPr>
          <p:cNvPr descr="K:\bioinfo\Users\Bastien\Presentations\2016\Team20160627\A26.ASCATprofile.png" id="1523" name="Google Shape;1523;p1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2942212"/>
            <a:ext cx="8252725" cy="20631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:\bioinfo\Users\Bastien\Presentations\2016\Team20160627\tumorSepA26.png" id="1524" name="Google Shape;1524;p1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800" y="666975"/>
            <a:ext cx="8252725" cy="2063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14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Further Analyses</a:t>
            </a:r>
            <a:endParaRPr/>
          </a:p>
        </p:txBody>
      </p:sp>
      <p:sp>
        <p:nvSpPr>
          <p:cNvPr id="1530" name="Google Shape;1530;p14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144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6" name="Google Shape;1536;p144"/>
          <p:cNvPicPr preferRelativeResize="0"/>
          <p:nvPr/>
        </p:nvPicPr>
        <p:blipFill rotWithShape="1">
          <a:blip r:embed="rId3">
            <a:alphaModFix/>
          </a:blip>
          <a:srcRect b="53532" l="1811" r="1849" t="5130"/>
          <a:stretch/>
        </p:blipFill>
        <p:spPr>
          <a:xfrm>
            <a:off x="64737" y="789275"/>
            <a:ext cx="8309341" cy="2138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144"/>
          <p:cNvPicPr preferRelativeResize="0"/>
          <p:nvPr/>
        </p:nvPicPr>
        <p:blipFill rotWithShape="1">
          <a:blip r:embed="rId3">
            <a:alphaModFix/>
          </a:blip>
          <a:srcRect b="3385" l="1811" r="1849" t="54923"/>
          <a:stretch/>
        </p:blipFill>
        <p:spPr>
          <a:xfrm>
            <a:off x="64737" y="2986516"/>
            <a:ext cx="8309341" cy="2156984"/>
          </a:xfrm>
          <a:prstGeom prst="rect">
            <a:avLst/>
          </a:prstGeom>
          <a:noFill/>
          <a:ln>
            <a:noFill/>
          </a:ln>
        </p:spPr>
      </p:pic>
      <p:sp>
        <p:nvSpPr>
          <p:cNvPr id="1538" name="Google Shape;1538;p144"/>
          <p:cNvSpPr txBox="1"/>
          <p:nvPr/>
        </p:nvSpPr>
        <p:spPr>
          <a:xfrm>
            <a:off x="8243887" y="1815703"/>
            <a:ext cx="9000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 Black"/>
              <a:buNone/>
            </a:pPr>
            <a:r>
              <a:rPr b="1" i="1" lang="fr" sz="20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d0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9" name="Google Shape;1539;p144"/>
          <p:cNvSpPr txBox="1"/>
          <p:nvPr/>
        </p:nvSpPr>
        <p:spPr>
          <a:xfrm>
            <a:off x="8243887" y="2139553"/>
            <a:ext cx="900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Arial Black"/>
              <a:buNone/>
            </a:pPr>
            <a:r>
              <a:rPr b="1" i="1" lang="fr" sz="2000" u="none" cap="none" strike="noStrike">
                <a:solidFill>
                  <a:srgbClr val="0000FF"/>
                </a:solidFill>
                <a:latin typeface="Arial Black"/>
                <a:ea typeface="Arial Black"/>
                <a:cs typeface="Arial Black"/>
                <a:sym typeface="Arial Black"/>
              </a:rPr>
              <a:t>d21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40" name="Google Shape;1540;p144"/>
          <p:cNvGrpSpPr/>
          <p:nvPr/>
        </p:nvGrpSpPr>
        <p:grpSpPr>
          <a:xfrm>
            <a:off x="8656637" y="72628"/>
            <a:ext cx="401637" cy="292894"/>
            <a:chOff x="8656637" y="96837"/>
            <a:chExt cx="401637" cy="390525"/>
          </a:xfrm>
        </p:grpSpPr>
        <p:pic>
          <p:nvPicPr>
            <p:cNvPr id="1541" name="Google Shape;1541;p1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656637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2" name="Google Shape;1542;p144"/>
            <p:cNvSpPr txBox="1"/>
            <p:nvPr/>
          </p:nvSpPr>
          <p:spPr>
            <a:xfrm>
              <a:off x="86756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3" name="Google Shape;1543;p144"/>
          <p:cNvGrpSpPr/>
          <p:nvPr/>
        </p:nvGrpSpPr>
        <p:grpSpPr>
          <a:xfrm>
            <a:off x="8223250" y="72628"/>
            <a:ext cx="403225" cy="292894"/>
            <a:chOff x="8223250" y="96837"/>
            <a:chExt cx="403225" cy="390525"/>
          </a:xfrm>
        </p:grpSpPr>
        <p:pic>
          <p:nvPicPr>
            <p:cNvPr id="1544" name="Google Shape;1544;p14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223250" y="96837"/>
              <a:ext cx="403225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5" name="Google Shape;1545;p144"/>
            <p:cNvSpPr txBox="1"/>
            <p:nvPr/>
          </p:nvSpPr>
          <p:spPr>
            <a:xfrm>
              <a:off x="82438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6" name="Google Shape;1546;p144"/>
          <p:cNvSpPr txBox="1"/>
          <p:nvPr>
            <p:ph idx="4294967295" type="title"/>
          </p:nvPr>
        </p:nvSpPr>
        <p:spPr>
          <a:xfrm>
            <a:off x="222825" y="119075"/>
            <a:ext cx="89211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50"/>
              <a:buFont typeface="Corbel"/>
              <a:buNone/>
            </a:pPr>
            <a:r>
              <a:rPr lang="fr"/>
              <a:t>Comparison of a Pair of Profiles (scaling)</a:t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145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2" name="Google Shape;1552;p145"/>
          <p:cNvSpPr txBox="1"/>
          <p:nvPr/>
        </p:nvSpPr>
        <p:spPr>
          <a:xfrm>
            <a:off x="8243887" y="1815703"/>
            <a:ext cx="9000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 Black"/>
              <a:buNone/>
            </a:pPr>
            <a:r>
              <a:rPr b="1" i="1" lang="fr" sz="20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d0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3" name="Google Shape;1553;p145"/>
          <p:cNvSpPr txBox="1"/>
          <p:nvPr/>
        </p:nvSpPr>
        <p:spPr>
          <a:xfrm>
            <a:off x="8243887" y="2139553"/>
            <a:ext cx="900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Arial Black"/>
              <a:buNone/>
            </a:pPr>
            <a:r>
              <a:rPr b="1" i="1" lang="fr" sz="2000" u="none" cap="none" strike="noStrike">
                <a:solidFill>
                  <a:srgbClr val="0000FF"/>
                </a:solidFill>
                <a:latin typeface="Arial Black"/>
                <a:ea typeface="Arial Black"/>
                <a:cs typeface="Arial Black"/>
                <a:sym typeface="Arial Black"/>
              </a:rPr>
              <a:t>d21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54" name="Google Shape;1554;p145"/>
          <p:cNvGrpSpPr/>
          <p:nvPr/>
        </p:nvGrpSpPr>
        <p:grpSpPr>
          <a:xfrm>
            <a:off x="8656637" y="72628"/>
            <a:ext cx="401637" cy="292894"/>
            <a:chOff x="8656637" y="96837"/>
            <a:chExt cx="401637" cy="390525"/>
          </a:xfrm>
        </p:grpSpPr>
        <p:pic>
          <p:nvPicPr>
            <p:cNvPr id="1555" name="Google Shape;1555;p1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56637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6" name="Google Shape;1556;p145"/>
            <p:cNvSpPr txBox="1"/>
            <p:nvPr/>
          </p:nvSpPr>
          <p:spPr>
            <a:xfrm>
              <a:off x="86756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7" name="Google Shape;1557;p145"/>
          <p:cNvGrpSpPr/>
          <p:nvPr/>
        </p:nvGrpSpPr>
        <p:grpSpPr>
          <a:xfrm>
            <a:off x="8223250" y="72628"/>
            <a:ext cx="403225" cy="292894"/>
            <a:chOff x="8223250" y="96837"/>
            <a:chExt cx="403225" cy="390525"/>
          </a:xfrm>
        </p:grpSpPr>
        <p:pic>
          <p:nvPicPr>
            <p:cNvPr id="1558" name="Google Shape;1558;p1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223250" y="96837"/>
              <a:ext cx="403225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9" name="Google Shape;1559;p145"/>
            <p:cNvSpPr txBox="1"/>
            <p:nvPr/>
          </p:nvSpPr>
          <p:spPr>
            <a:xfrm>
              <a:off x="82438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0" name="Google Shape;1560;p145"/>
          <p:cNvSpPr txBox="1"/>
          <p:nvPr>
            <p:ph idx="4294967295" type="title"/>
          </p:nvPr>
        </p:nvSpPr>
        <p:spPr>
          <a:xfrm>
            <a:off x="222825" y="119075"/>
            <a:ext cx="89211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50"/>
              <a:buFont typeface="Corbel"/>
              <a:buNone/>
            </a:pPr>
            <a:r>
              <a:rPr lang="fr"/>
              <a:t>Comparison of a Pair of Profiles (scaled)</a:t>
            </a:r>
            <a:endParaRPr/>
          </a:p>
        </p:txBody>
      </p:sp>
      <p:pic>
        <p:nvPicPr>
          <p:cNvPr id="1561" name="Google Shape;1561;p145"/>
          <p:cNvPicPr preferRelativeResize="0"/>
          <p:nvPr/>
        </p:nvPicPr>
        <p:blipFill rotWithShape="1">
          <a:blip r:embed="rId5">
            <a:alphaModFix/>
          </a:blip>
          <a:srcRect b="53423" l="1848" r="1858" t="5307"/>
          <a:stretch/>
        </p:blipFill>
        <p:spPr>
          <a:xfrm>
            <a:off x="116750" y="836624"/>
            <a:ext cx="8271600" cy="2147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2" name="Google Shape;1562;p145"/>
          <p:cNvPicPr preferRelativeResize="0"/>
          <p:nvPr/>
        </p:nvPicPr>
        <p:blipFill rotWithShape="1">
          <a:blip r:embed="rId5">
            <a:alphaModFix/>
          </a:blip>
          <a:srcRect b="4132" l="1848" r="1858" t="55034"/>
          <a:stretch/>
        </p:blipFill>
        <p:spPr>
          <a:xfrm>
            <a:off x="116750" y="3001724"/>
            <a:ext cx="8271600" cy="2125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146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8" name="Google Shape;1568;p146"/>
          <p:cNvSpPr txBox="1"/>
          <p:nvPr/>
        </p:nvSpPr>
        <p:spPr>
          <a:xfrm>
            <a:off x="5292725" y="789384"/>
            <a:ext cx="38514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l"/>
              <a:buNone/>
            </a:pPr>
            <a:r>
              <a:rPr b="1" i="1" lang="fr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Mermel et al, Genome Biology, 2011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:\GISTIC2.png" id="1569" name="Google Shape;1569;p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0623" y="2866818"/>
            <a:ext cx="5248888" cy="21481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:\GISTIC2a.png" id="1570" name="Google Shape;1570;p1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6273" y="789277"/>
            <a:ext cx="7169766" cy="19533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1" name="Google Shape;1571;p146"/>
          <p:cNvGrpSpPr/>
          <p:nvPr/>
        </p:nvGrpSpPr>
        <p:grpSpPr>
          <a:xfrm>
            <a:off x="8656637" y="72628"/>
            <a:ext cx="401637" cy="292894"/>
            <a:chOff x="8656637" y="96837"/>
            <a:chExt cx="401637" cy="390525"/>
          </a:xfrm>
        </p:grpSpPr>
        <p:pic>
          <p:nvPicPr>
            <p:cNvPr id="1572" name="Google Shape;1572;p14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656637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3" name="Google Shape;1573;p146"/>
            <p:cNvSpPr txBox="1"/>
            <p:nvPr/>
          </p:nvSpPr>
          <p:spPr>
            <a:xfrm>
              <a:off x="86756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4" name="Google Shape;1574;p146"/>
          <p:cNvGrpSpPr/>
          <p:nvPr/>
        </p:nvGrpSpPr>
        <p:grpSpPr>
          <a:xfrm>
            <a:off x="8223250" y="72628"/>
            <a:ext cx="403225" cy="292894"/>
            <a:chOff x="8223250" y="96837"/>
            <a:chExt cx="403225" cy="390525"/>
          </a:xfrm>
        </p:grpSpPr>
        <p:pic>
          <p:nvPicPr>
            <p:cNvPr id="1575" name="Google Shape;1575;p14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223250" y="96837"/>
              <a:ext cx="403225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6" name="Google Shape;1576;p146"/>
            <p:cNvSpPr txBox="1"/>
            <p:nvPr/>
          </p:nvSpPr>
          <p:spPr>
            <a:xfrm>
              <a:off x="82438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77" name="Google Shape;1577;p146"/>
          <p:cNvSpPr txBox="1"/>
          <p:nvPr>
            <p:ph idx="4294967295" type="title"/>
          </p:nvPr>
        </p:nvSpPr>
        <p:spPr>
          <a:xfrm>
            <a:off x="222825" y="119075"/>
            <a:ext cx="89211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50"/>
              <a:buFont typeface="Corbel"/>
              <a:buNone/>
            </a:pPr>
            <a:r>
              <a:rPr lang="fr"/>
              <a:t>Minimal Common Regions (MCR)</a:t>
            </a:r>
            <a:endParaRPr/>
          </a:p>
        </p:txBody>
      </p:sp>
      <p:sp>
        <p:nvSpPr>
          <p:cNvPr id="1578" name="Google Shape;1578;p146"/>
          <p:cNvSpPr txBox="1"/>
          <p:nvPr/>
        </p:nvSpPr>
        <p:spPr>
          <a:xfrm rot="-5400000">
            <a:off x="7592625" y="2450850"/>
            <a:ext cx="28608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</a:pPr>
            <a:r>
              <a:rPr i="1" lang="fr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GISTIC2, BROAD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147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4" name="Google Shape;1584;p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0100" y="873500"/>
            <a:ext cx="7213352" cy="41902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grpSp>
        <p:nvGrpSpPr>
          <p:cNvPr id="1585" name="Google Shape;1585;p147"/>
          <p:cNvGrpSpPr/>
          <p:nvPr/>
        </p:nvGrpSpPr>
        <p:grpSpPr>
          <a:xfrm>
            <a:off x="8656637" y="529828"/>
            <a:ext cx="401637" cy="292894"/>
            <a:chOff x="8656637" y="96837"/>
            <a:chExt cx="401637" cy="390525"/>
          </a:xfrm>
        </p:grpSpPr>
        <p:pic>
          <p:nvPicPr>
            <p:cNvPr id="1586" name="Google Shape;1586;p14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656637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7" name="Google Shape;1587;p147"/>
            <p:cNvSpPr txBox="1"/>
            <p:nvPr/>
          </p:nvSpPr>
          <p:spPr>
            <a:xfrm>
              <a:off x="86756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8" name="Google Shape;1588;p147"/>
          <p:cNvGrpSpPr/>
          <p:nvPr/>
        </p:nvGrpSpPr>
        <p:grpSpPr>
          <a:xfrm>
            <a:off x="8223250" y="529828"/>
            <a:ext cx="403225" cy="292894"/>
            <a:chOff x="8223250" y="96837"/>
            <a:chExt cx="403225" cy="390525"/>
          </a:xfrm>
        </p:grpSpPr>
        <p:pic>
          <p:nvPicPr>
            <p:cNvPr id="1589" name="Google Shape;1589;p14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223250" y="96837"/>
              <a:ext cx="403225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0" name="Google Shape;1590;p147"/>
            <p:cNvSpPr txBox="1"/>
            <p:nvPr/>
          </p:nvSpPr>
          <p:spPr>
            <a:xfrm>
              <a:off x="82438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1" name="Google Shape;1591;p147"/>
          <p:cNvSpPr txBox="1"/>
          <p:nvPr>
            <p:ph idx="4294967295" type="title"/>
          </p:nvPr>
        </p:nvSpPr>
        <p:spPr>
          <a:xfrm>
            <a:off x="146625" y="119075"/>
            <a:ext cx="89211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50"/>
              <a:buFont typeface="Corbel"/>
              <a:buNone/>
            </a:pPr>
            <a:r>
              <a:rPr lang="fr"/>
              <a:t>Hierarchical Clustering, Heatmap, Frequency of Aberrations, Genomic Instability Scores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9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 Family of Events : Amplification</a:t>
            </a:r>
            <a:endParaRPr/>
          </a:p>
        </p:txBody>
      </p:sp>
      <p:sp>
        <p:nvSpPr>
          <p:cNvPr id="358" name="Google Shape;358;p4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59" name="Google Shape;359;p49"/>
          <p:cNvSpPr txBox="1"/>
          <p:nvPr>
            <p:ph idx="4294967295" type="body"/>
          </p:nvPr>
        </p:nvSpPr>
        <p:spPr>
          <a:xfrm>
            <a:off x="311700" y="770650"/>
            <a:ext cx="4104900" cy="39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Extreme gain case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Theoretical level : L2R &gt;= 1.5 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3 additional copies from diploidy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3 + 2 = 5 copies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log2(5) ~= 1.58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rounded to 1.5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Classically focal event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Two sorts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Homogeneously stained regions (HSR) : multiple tandem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Double-minute chromosomes (up to thousands of copies)</a:t>
            </a:r>
            <a:endParaRPr/>
          </a:p>
        </p:txBody>
      </p:sp>
      <p:pic>
        <p:nvPicPr>
          <p:cNvPr id="360" name="Google Shape;36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1850" y="868150"/>
            <a:ext cx="2082167" cy="2108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66701" y="2105990"/>
            <a:ext cx="2007874" cy="2091759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9"/>
          <p:cNvSpPr txBox="1"/>
          <p:nvPr/>
        </p:nvSpPr>
        <p:spPr>
          <a:xfrm>
            <a:off x="5119047" y="3529075"/>
            <a:ext cx="1947600" cy="7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rbel"/>
              <a:buNone/>
            </a:pPr>
            <a:r>
              <a:rPr b="0" i="0" lang="fr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EGFR amplification in lung cancer as </a:t>
            </a:r>
            <a:r>
              <a:rPr b="1" i="0" lang="fr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double-minutes</a:t>
            </a:r>
            <a:endParaRPr b="1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49"/>
          <p:cNvSpPr txBox="1"/>
          <p:nvPr/>
        </p:nvSpPr>
        <p:spPr>
          <a:xfrm>
            <a:off x="6600559" y="923050"/>
            <a:ext cx="2566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rbel"/>
              <a:buNone/>
            </a:pPr>
            <a:r>
              <a:rPr b="0" i="0" lang="fr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EGFR amplification in lung cancer as </a:t>
            </a:r>
            <a:r>
              <a:rPr b="1" i="0" lang="fr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HSR</a:t>
            </a:r>
            <a:r>
              <a:rPr b="0" i="0" lang="fr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0" i="1" lang="fr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(homogeneously stained region)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49"/>
          <p:cNvSpPr txBox="1"/>
          <p:nvPr/>
        </p:nvSpPr>
        <p:spPr>
          <a:xfrm>
            <a:off x="6463549" y="4558334"/>
            <a:ext cx="25665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rbel"/>
              <a:buNone/>
            </a:pPr>
            <a:r>
              <a:rPr b="0" i="1" lang="fr" sz="12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Varella-Garcia et al, J Clin Pathol 2009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Google Shape;365;p49"/>
          <p:cNvPicPr preferRelativeResize="0"/>
          <p:nvPr/>
        </p:nvPicPr>
        <p:blipFill rotWithShape="1">
          <a:blip r:embed="rId5">
            <a:alphaModFix/>
          </a:blip>
          <a:srcRect b="63159" l="26716" r="65643" t="0"/>
          <a:stretch/>
        </p:blipFill>
        <p:spPr>
          <a:xfrm>
            <a:off x="4420400" y="3196925"/>
            <a:ext cx="698601" cy="18714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6" name="Google Shape;1596;p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350" y="1536729"/>
            <a:ext cx="4655351" cy="302337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597" name="Google Shape;1597;p148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8" name="Google Shape;1598;p1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4161" y="1321150"/>
            <a:ext cx="3292418" cy="3359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599" name="Google Shape;1599;p148"/>
          <p:cNvSpPr txBox="1"/>
          <p:nvPr/>
        </p:nvSpPr>
        <p:spPr>
          <a:xfrm>
            <a:off x="322189" y="1022201"/>
            <a:ext cx="45933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rbel"/>
              <a:buNone/>
            </a:pPr>
            <a:r>
              <a:rPr b="1" i="0" lang="fr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K-means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0" name="Google Shape;1600;p148"/>
          <p:cNvSpPr txBox="1"/>
          <p:nvPr/>
        </p:nvSpPr>
        <p:spPr>
          <a:xfrm>
            <a:off x="5364150" y="714335"/>
            <a:ext cx="32925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rbel"/>
              <a:buNone/>
            </a:pPr>
            <a:r>
              <a:rPr b="1" i="0" lang="fr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Non-negative Matrix Factorization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01" name="Google Shape;1601;p148"/>
          <p:cNvGrpSpPr/>
          <p:nvPr/>
        </p:nvGrpSpPr>
        <p:grpSpPr>
          <a:xfrm>
            <a:off x="8656637" y="72628"/>
            <a:ext cx="401637" cy="292894"/>
            <a:chOff x="8656637" y="96837"/>
            <a:chExt cx="401637" cy="390525"/>
          </a:xfrm>
        </p:grpSpPr>
        <p:pic>
          <p:nvPicPr>
            <p:cNvPr id="1602" name="Google Shape;1602;p14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656637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3" name="Google Shape;1603;p148"/>
            <p:cNvSpPr txBox="1"/>
            <p:nvPr/>
          </p:nvSpPr>
          <p:spPr>
            <a:xfrm>
              <a:off x="86756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4" name="Google Shape;1604;p148"/>
          <p:cNvGrpSpPr/>
          <p:nvPr/>
        </p:nvGrpSpPr>
        <p:grpSpPr>
          <a:xfrm>
            <a:off x="8223250" y="72628"/>
            <a:ext cx="403225" cy="292894"/>
            <a:chOff x="8223250" y="96837"/>
            <a:chExt cx="403225" cy="390525"/>
          </a:xfrm>
        </p:grpSpPr>
        <p:pic>
          <p:nvPicPr>
            <p:cNvPr id="1605" name="Google Shape;1605;p14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223250" y="96837"/>
              <a:ext cx="403225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6" name="Google Shape;1606;p148"/>
            <p:cNvSpPr txBox="1"/>
            <p:nvPr/>
          </p:nvSpPr>
          <p:spPr>
            <a:xfrm>
              <a:off x="82438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7" name="Google Shape;1607;p148"/>
          <p:cNvSpPr txBox="1"/>
          <p:nvPr>
            <p:ph idx="4294967295" type="title"/>
          </p:nvPr>
        </p:nvSpPr>
        <p:spPr>
          <a:xfrm>
            <a:off x="222825" y="119075"/>
            <a:ext cx="89211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50"/>
              <a:buFont typeface="Corbel"/>
              <a:buNone/>
            </a:pPr>
            <a:r>
              <a:rPr lang="fr"/>
              <a:t>Other Clustering Methods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149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3" name="Google Shape;1613;p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075" y="862680"/>
            <a:ext cx="8564550" cy="4185304"/>
          </a:xfrm>
          <a:prstGeom prst="rect">
            <a:avLst/>
          </a:prstGeom>
          <a:noFill/>
          <a:ln>
            <a:noFill/>
          </a:ln>
        </p:spPr>
      </p:pic>
      <p:sp>
        <p:nvSpPr>
          <p:cNvPr id="1614" name="Google Shape;1614;p149"/>
          <p:cNvSpPr txBox="1"/>
          <p:nvPr/>
        </p:nvSpPr>
        <p:spPr>
          <a:xfrm>
            <a:off x="7113508" y="921376"/>
            <a:ext cx="308100" cy="4166100"/>
          </a:xfrm>
          <a:prstGeom prst="rect">
            <a:avLst/>
          </a:prstGeom>
          <a:noFill/>
          <a:ln cap="flat" cmpd="sng" w="19050">
            <a:solidFill>
              <a:srgbClr val="FF6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615" name="Google Shape;1615;p149"/>
          <p:cNvGrpSpPr/>
          <p:nvPr/>
        </p:nvGrpSpPr>
        <p:grpSpPr>
          <a:xfrm>
            <a:off x="8656637" y="72628"/>
            <a:ext cx="401637" cy="292894"/>
            <a:chOff x="8656637" y="96837"/>
            <a:chExt cx="401637" cy="390525"/>
          </a:xfrm>
        </p:grpSpPr>
        <p:pic>
          <p:nvPicPr>
            <p:cNvPr id="1616" name="Google Shape;1616;p14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656637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7" name="Google Shape;1617;p149"/>
            <p:cNvSpPr txBox="1"/>
            <p:nvPr/>
          </p:nvSpPr>
          <p:spPr>
            <a:xfrm>
              <a:off x="86756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8" name="Google Shape;1618;p149"/>
          <p:cNvGrpSpPr/>
          <p:nvPr/>
        </p:nvGrpSpPr>
        <p:grpSpPr>
          <a:xfrm>
            <a:off x="8223250" y="72628"/>
            <a:ext cx="403225" cy="292894"/>
            <a:chOff x="8223250" y="96837"/>
            <a:chExt cx="403225" cy="390525"/>
          </a:xfrm>
        </p:grpSpPr>
        <p:pic>
          <p:nvPicPr>
            <p:cNvPr id="1619" name="Google Shape;1619;p14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223250" y="96837"/>
              <a:ext cx="403225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0" name="Google Shape;1620;p149"/>
            <p:cNvSpPr txBox="1"/>
            <p:nvPr/>
          </p:nvSpPr>
          <p:spPr>
            <a:xfrm>
              <a:off x="82438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1" name="Google Shape;1621;p149"/>
          <p:cNvSpPr txBox="1"/>
          <p:nvPr>
            <p:ph idx="4294967295" type="title"/>
          </p:nvPr>
        </p:nvSpPr>
        <p:spPr>
          <a:xfrm>
            <a:off x="222825" y="119075"/>
            <a:ext cx="89211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50"/>
              <a:buFont typeface="Corbel"/>
              <a:buNone/>
            </a:pPr>
            <a:r>
              <a:rPr lang="fr"/>
              <a:t>Differential Analysis (in Subpopulations)</a:t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150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J:\bioinfo\Users\Bastien\Presentations\2015\IFSBM\grd3.png" id="1627" name="Google Shape;1627;p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372" y="789277"/>
            <a:ext cx="8147316" cy="4237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8" name="Google Shape;1628;p150"/>
          <p:cNvGrpSpPr/>
          <p:nvPr/>
        </p:nvGrpSpPr>
        <p:grpSpPr>
          <a:xfrm>
            <a:off x="8656637" y="72628"/>
            <a:ext cx="401637" cy="292894"/>
            <a:chOff x="8656637" y="96837"/>
            <a:chExt cx="401637" cy="390525"/>
          </a:xfrm>
        </p:grpSpPr>
        <p:pic>
          <p:nvPicPr>
            <p:cNvPr id="1629" name="Google Shape;1629;p1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656637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0" name="Google Shape;1630;p150"/>
            <p:cNvSpPr txBox="1"/>
            <p:nvPr/>
          </p:nvSpPr>
          <p:spPr>
            <a:xfrm>
              <a:off x="86756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1" name="Google Shape;1631;p150"/>
          <p:cNvGrpSpPr/>
          <p:nvPr/>
        </p:nvGrpSpPr>
        <p:grpSpPr>
          <a:xfrm>
            <a:off x="8223250" y="72628"/>
            <a:ext cx="403225" cy="292894"/>
            <a:chOff x="8223250" y="96837"/>
            <a:chExt cx="403225" cy="390525"/>
          </a:xfrm>
        </p:grpSpPr>
        <p:pic>
          <p:nvPicPr>
            <p:cNvPr id="1632" name="Google Shape;1632;p15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223250" y="96837"/>
              <a:ext cx="403225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3" name="Google Shape;1633;p150"/>
            <p:cNvSpPr txBox="1"/>
            <p:nvPr/>
          </p:nvSpPr>
          <p:spPr>
            <a:xfrm>
              <a:off x="82438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4" name="Google Shape;1634;p150"/>
          <p:cNvSpPr txBox="1"/>
          <p:nvPr>
            <p:ph idx="4294967295" type="title"/>
          </p:nvPr>
        </p:nvSpPr>
        <p:spPr>
          <a:xfrm>
            <a:off x="222825" y="119075"/>
            <a:ext cx="89211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50"/>
              <a:buFont typeface="Corbel"/>
              <a:buNone/>
            </a:pPr>
            <a:r>
              <a:rPr lang="fr"/>
              <a:t>Annotation of Genomic Regions </a:t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151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640" name="Google Shape;1640;p151"/>
          <p:cNvGraphicFramePr/>
          <p:nvPr/>
        </p:nvGraphicFramePr>
        <p:xfrm>
          <a:off x="611187" y="102512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{F00D783E-F14A-40E2-99CA-B5F0705783BE}</a:tableStyleId>
              </a:tblPr>
              <a:tblGrid>
                <a:gridCol w="2716200"/>
                <a:gridCol w="1185850"/>
                <a:gridCol w="525450"/>
                <a:gridCol w="1185850"/>
                <a:gridCol w="525450"/>
                <a:gridCol w="1185850"/>
                <a:gridCol w="523875"/>
              </a:tblGrid>
              <a:tr h="297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fr" sz="15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Hclust A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fr" sz="15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Hclust B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fr" sz="15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Hclust C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236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i="1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Stage at diagnostic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1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1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1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1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1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1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6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Stage 1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0%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AE00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fr" sz="1200" u="none" cap="none" strike="noStrike">
                          <a:solidFill>
                            <a:srgbClr val="00AE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56%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20%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6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Stage 2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AE00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fr" sz="1200" u="none" cap="none" strike="noStrike">
                          <a:solidFill>
                            <a:srgbClr val="00AE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62%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25%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AE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rgbClr val="00AE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65%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Stage 3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AE00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fr" sz="1200" u="none" cap="none" strike="noStrike">
                          <a:solidFill>
                            <a:srgbClr val="00AE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23%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19%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15%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6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Stage 4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AE00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fr" sz="1200" u="none" cap="none" strike="noStrike">
                          <a:solidFill>
                            <a:srgbClr val="00AE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15%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0%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0%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6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i="1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Distant metastasis at 4 years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1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1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1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1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1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1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</a:tr>
              <a:tr h="236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Positive (at least one)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AE00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fr" sz="1200" u="none" cap="none" strike="noStrike">
                          <a:solidFill>
                            <a:srgbClr val="00AE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82%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50%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fr" sz="12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27%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</a:tr>
              <a:tr h="236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Negative (zero)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fr" sz="12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18%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50%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AE00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fr" sz="1200" u="none" cap="none" strike="noStrike">
                          <a:solidFill>
                            <a:srgbClr val="00AE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73%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i="1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Distant metastasis-free survival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1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1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1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1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1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1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6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Positive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fr" sz="12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15%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AE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rgbClr val="00AE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75%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AE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rgbClr val="00AE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75%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6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Negative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AE00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fr" sz="1200" u="none" cap="none" strike="noStrike">
                          <a:solidFill>
                            <a:srgbClr val="00AE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85%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25%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25%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6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i="1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Death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1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1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1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1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1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1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Positive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AE00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fr" sz="1200" u="none" cap="none" strike="noStrike">
                          <a:solidFill>
                            <a:srgbClr val="00AE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77%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40%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47%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</a:tr>
              <a:tr h="236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Negative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fr" sz="12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23%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60%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53%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grpSp>
        <p:nvGrpSpPr>
          <p:cNvPr id="1641" name="Google Shape;1641;p151"/>
          <p:cNvGrpSpPr/>
          <p:nvPr/>
        </p:nvGrpSpPr>
        <p:grpSpPr>
          <a:xfrm>
            <a:off x="8656637" y="72628"/>
            <a:ext cx="401637" cy="292894"/>
            <a:chOff x="8656637" y="96837"/>
            <a:chExt cx="401637" cy="390525"/>
          </a:xfrm>
        </p:grpSpPr>
        <p:pic>
          <p:nvPicPr>
            <p:cNvPr id="1642" name="Google Shape;1642;p1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56637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3" name="Google Shape;1643;p151"/>
            <p:cNvSpPr txBox="1"/>
            <p:nvPr/>
          </p:nvSpPr>
          <p:spPr>
            <a:xfrm>
              <a:off x="86756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4" name="Google Shape;1644;p151"/>
          <p:cNvGrpSpPr/>
          <p:nvPr/>
        </p:nvGrpSpPr>
        <p:grpSpPr>
          <a:xfrm>
            <a:off x="8223250" y="72628"/>
            <a:ext cx="403225" cy="292894"/>
            <a:chOff x="8223250" y="96837"/>
            <a:chExt cx="403225" cy="390525"/>
          </a:xfrm>
        </p:grpSpPr>
        <p:pic>
          <p:nvPicPr>
            <p:cNvPr id="1645" name="Google Shape;1645;p1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223250" y="96837"/>
              <a:ext cx="403225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6" name="Google Shape;1646;p151"/>
            <p:cNvSpPr txBox="1"/>
            <p:nvPr/>
          </p:nvSpPr>
          <p:spPr>
            <a:xfrm>
              <a:off x="82438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7" name="Google Shape;1647;p151"/>
          <p:cNvSpPr txBox="1"/>
          <p:nvPr>
            <p:ph idx="4294967295" type="title"/>
          </p:nvPr>
        </p:nvSpPr>
        <p:spPr>
          <a:xfrm>
            <a:off x="222825" y="195275"/>
            <a:ext cx="89211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50"/>
              <a:buFont typeface="Corbel"/>
              <a:buNone/>
            </a:pPr>
            <a:r>
              <a:rPr lang="fr"/>
              <a:t>Sample Classes and Clinical Variables</a:t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152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3" name="Google Shape;1653;p152"/>
          <p:cNvPicPr preferRelativeResize="0"/>
          <p:nvPr/>
        </p:nvPicPr>
        <p:blipFill rotWithShape="1">
          <a:blip r:embed="rId3">
            <a:alphaModFix/>
          </a:blip>
          <a:srcRect b="55613" l="2723" r="0" t="853"/>
          <a:stretch/>
        </p:blipFill>
        <p:spPr>
          <a:xfrm>
            <a:off x="179375" y="710500"/>
            <a:ext cx="8424875" cy="2231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4" name="Google Shape;1654;p152"/>
          <p:cNvPicPr preferRelativeResize="0"/>
          <p:nvPr/>
        </p:nvPicPr>
        <p:blipFill rotWithShape="1">
          <a:blip r:embed="rId3">
            <a:alphaModFix/>
          </a:blip>
          <a:srcRect b="4465" l="2723" r="0" t="54417"/>
          <a:stretch/>
        </p:blipFill>
        <p:spPr>
          <a:xfrm>
            <a:off x="179375" y="3001929"/>
            <a:ext cx="8424875" cy="21082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5" name="Google Shape;1655;p152"/>
          <p:cNvGrpSpPr/>
          <p:nvPr/>
        </p:nvGrpSpPr>
        <p:grpSpPr>
          <a:xfrm>
            <a:off x="8656637" y="529828"/>
            <a:ext cx="401637" cy="292894"/>
            <a:chOff x="8656637" y="96837"/>
            <a:chExt cx="401637" cy="390525"/>
          </a:xfrm>
        </p:grpSpPr>
        <p:pic>
          <p:nvPicPr>
            <p:cNvPr id="1656" name="Google Shape;1656;p15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656637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7" name="Google Shape;1657;p152"/>
            <p:cNvSpPr txBox="1"/>
            <p:nvPr/>
          </p:nvSpPr>
          <p:spPr>
            <a:xfrm>
              <a:off x="86756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58" name="Google Shape;1658;p152"/>
          <p:cNvGrpSpPr/>
          <p:nvPr/>
        </p:nvGrpSpPr>
        <p:grpSpPr>
          <a:xfrm>
            <a:off x="8223250" y="529828"/>
            <a:ext cx="403225" cy="292894"/>
            <a:chOff x="8223250" y="96837"/>
            <a:chExt cx="403225" cy="390525"/>
          </a:xfrm>
        </p:grpSpPr>
        <p:pic>
          <p:nvPicPr>
            <p:cNvPr id="1659" name="Google Shape;1659;p15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223250" y="96837"/>
              <a:ext cx="403225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0" name="Google Shape;1660;p152"/>
            <p:cNvSpPr txBox="1"/>
            <p:nvPr/>
          </p:nvSpPr>
          <p:spPr>
            <a:xfrm>
              <a:off x="82438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1" name="Google Shape;1661;p152"/>
          <p:cNvSpPr txBox="1"/>
          <p:nvPr>
            <p:ph idx="4294967295" type="title"/>
          </p:nvPr>
        </p:nvSpPr>
        <p:spPr>
          <a:xfrm>
            <a:off x="146625" y="-33325"/>
            <a:ext cx="89211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50"/>
              <a:buFont typeface="Corbel"/>
              <a:buNone/>
            </a:pPr>
            <a:r>
              <a:rPr lang="fr"/>
              <a:t>CNA + GEX : </a:t>
            </a:r>
            <a:r>
              <a:rPr b="1" lang="fr"/>
              <a:t>Associative</a:t>
            </a:r>
            <a:r>
              <a:rPr lang="fr"/>
              <a:t> Analysis (correlation)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153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7" name="Google Shape;1667;p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775" y="987025"/>
            <a:ext cx="2731496" cy="202441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1668" name="Google Shape;1668;p1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74557" y="1755275"/>
            <a:ext cx="2750868" cy="204378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1669" name="Google Shape;1669;p1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24966" y="2558323"/>
            <a:ext cx="2721810" cy="201472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grpSp>
        <p:nvGrpSpPr>
          <p:cNvPr id="1670" name="Google Shape;1670;p153"/>
          <p:cNvGrpSpPr/>
          <p:nvPr/>
        </p:nvGrpSpPr>
        <p:grpSpPr>
          <a:xfrm>
            <a:off x="8656637" y="682228"/>
            <a:ext cx="401637" cy="292894"/>
            <a:chOff x="8656637" y="96837"/>
            <a:chExt cx="401637" cy="390525"/>
          </a:xfrm>
        </p:grpSpPr>
        <p:pic>
          <p:nvPicPr>
            <p:cNvPr id="1671" name="Google Shape;1671;p15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656637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2" name="Google Shape;1672;p153"/>
            <p:cNvSpPr txBox="1"/>
            <p:nvPr/>
          </p:nvSpPr>
          <p:spPr>
            <a:xfrm>
              <a:off x="86756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73" name="Google Shape;1673;p153"/>
          <p:cNvGrpSpPr/>
          <p:nvPr/>
        </p:nvGrpSpPr>
        <p:grpSpPr>
          <a:xfrm>
            <a:off x="8223250" y="682228"/>
            <a:ext cx="403225" cy="292894"/>
            <a:chOff x="8223250" y="96837"/>
            <a:chExt cx="403225" cy="390525"/>
          </a:xfrm>
        </p:grpSpPr>
        <p:pic>
          <p:nvPicPr>
            <p:cNvPr id="1674" name="Google Shape;1674;p15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223250" y="96837"/>
              <a:ext cx="403225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5" name="Google Shape;1675;p153"/>
            <p:cNvSpPr txBox="1"/>
            <p:nvPr/>
          </p:nvSpPr>
          <p:spPr>
            <a:xfrm>
              <a:off x="82438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6" name="Google Shape;1676;p153"/>
          <p:cNvSpPr txBox="1"/>
          <p:nvPr>
            <p:ph idx="4294967295" type="title"/>
          </p:nvPr>
        </p:nvSpPr>
        <p:spPr>
          <a:xfrm>
            <a:off x="146625" y="119075"/>
            <a:ext cx="89211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50"/>
              <a:buFont typeface="Corbel"/>
              <a:buNone/>
            </a:pPr>
            <a:r>
              <a:rPr lang="fr"/>
              <a:t>CNA + GEX : </a:t>
            </a:r>
            <a:r>
              <a:rPr b="1" lang="fr"/>
              <a:t>Associative</a:t>
            </a:r>
            <a:r>
              <a:rPr lang="fr"/>
              <a:t> Analysis (correlation)</a:t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154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J:\bioinfo\Users\Bastien\Presentations\2015\IFSBM\multiblock2.jpg" id="1682" name="Google Shape;1682;p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950" y="1272775"/>
            <a:ext cx="6451942" cy="307371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J:\bioinfo\Users\Bastien\Presentations\2015\IFSBM\multiblock1.png" id="1683" name="Google Shape;1683;p1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40675" y="1653775"/>
            <a:ext cx="2417600" cy="235017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684" name="Google Shape;1684;p154"/>
          <p:cNvSpPr txBox="1"/>
          <p:nvPr/>
        </p:nvSpPr>
        <p:spPr>
          <a:xfrm>
            <a:off x="4356100" y="4839890"/>
            <a:ext cx="42831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rbel"/>
              <a:buNone/>
            </a:pPr>
            <a:r>
              <a:rPr b="1" i="1" lang="fr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Philippe et Tenenhaus, Biostatistics, 2014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85" name="Google Shape;1685;p154"/>
          <p:cNvGrpSpPr/>
          <p:nvPr/>
        </p:nvGrpSpPr>
        <p:grpSpPr>
          <a:xfrm>
            <a:off x="8656637" y="834628"/>
            <a:ext cx="401637" cy="292894"/>
            <a:chOff x="8656637" y="96837"/>
            <a:chExt cx="401637" cy="390525"/>
          </a:xfrm>
        </p:grpSpPr>
        <p:pic>
          <p:nvPicPr>
            <p:cNvPr id="1686" name="Google Shape;1686;p15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656637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7" name="Google Shape;1687;p154"/>
            <p:cNvSpPr txBox="1"/>
            <p:nvPr/>
          </p:nvSpPr>
          <p:spPr>
            <a:xfrm>
              <a:off x="86756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8" name="Google Shape;1688;p154"/>
          <p:cNvGrpSpPr/>
          <p:nvPr/>
        </p:nvGrpSpPr>
        <p:grpSpPr>
          <a:xfrm>
            <a:off x="8223250" y="834628"/>
            <a:ext cx="403225" cy="292894"/>
            <a:chOff x="8223250" y="96837"/>
            <a:chExt cx="403225" cy="390525"/>
          </a:xfrm>
        </p:grpSpPr>
        <p:pic>
          <p:nvPicPr>
            <p:cNvPr id="1689" name="Google Shape;1689;p15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223250" y="96837"/>
              <a:ext cx="403225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0" name="Google Shape;1690;p154"/>
            <p:cNvSpPr txBox="1"/>
            <p:nvPr/>
          </p:nvSpPr>
          <p:spPr>
            <a:xfrm>
              <a:off x="82438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1" name="Google Shape;1691;p154"/>
          <p:cNvSpPr txBox="1"/>
          <p:nvPr>
            <p:ph idx="4294967295" type="title"/>
          </p:nvPr>
        </p:nvSpPr>
        <p:spPr>
          <a:xfrm>
            <a:off x="146625" y="119075"/>
            <a:ext cx="89211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50"/>
              <a:buFont typeface="Corbel"/>
              <a:buNone/>
            </a:pPr>
            <a:r>
              <a:rPr lang="fr"/>
              <a:t>CNA + GEX : </a:t>
            </a:r>
            <a:r>
              <a:rPr b="1" lang="fr"/>
              <a:t>Integrative</a:t>
            </a:r>
            <a:r>
              <a:rPr lang="fr"/>
              <a:t> Analysis (multiblocs)</a:t>
            </a:r>
            <a:endParaRPr/>
          </a:p>
        </p:txBody>
      </p:sp>
      <p:sp>
        <p:nvSpPr>
          <p:cNvPr id="1692" name="Google Shape;1692;p154"/>
          <p:cNvSpPr txBox="1"/>
          <p:nvPr/>
        </p:nvSpPr>
        <p:spPr>
          <a:xfrm>
            <a:off x="3136900" y="877490"/>
            <a:ext cx="42831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rbel"/>
              <a:buNone/>
            </a:pPr>
            <a:r>
              <a:rPr b="1" i="1" lang="fr" sz="16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fr" sz="16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RGCCA, SGCCA</a:t>
            </a:r>
            <a:endParaRPr sz="14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155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8" name="Google Shape;1698;p155"/>
          <p:cNvSpPr txBox="1"/>
          <p:nvPr/>
        </p:nvSpPr>
        <p:spPr>
          <a:xfrm>
            <a:off x="4356100" y="4839890"/>
            <a:ext cx="42831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Arguelaget et al. 2018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99" name="Google Shape;1699;p155"/>
          <p:cNvGrpSpPr/>
          <p:nvPr/>
        </p:nvGrpSpPr>
        <p:grpSpPr>
          <a:xfrm>
            <a:off x="8656637" y="72628"/>
            <a:ext cx="401637" cy="292894"/>
            <a:chOff x="8656637" y="96837"/>
            <a:chExt cx="401637" cy="390525"/>
          </a:xfrm>
        </p:grpSpPr>
        <p:pic>
          <p:nvPicPr>
            <p:cNvPr id="1700" name="Google Shape;1700;p1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56637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1" name="Google Shape;1701;p155"/>
            <p:cNvSpPr txBox="1"/>
            <p:nvPr/>
          </p:nvSpPr>
          <p:spPr>
            <a:xfrm>
              <a:off x="86756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02" name="Google Shape;1702;p155"/>
          <p:cNvGrpSpPr/>
          <p:nvPr/>
        </p:nvGrpSpPr>
        <p:grpSpPr>
          <a:xfrm>
            <a:off x="8223250" y="72628"/>
            <a:ext cx="403225" cy="292894"/>
            <a:chOff x="8223250" y="96837"/>
            <a:chExt cx="403225" cy="390525"/>
          </a:xfrm>
        </p:grpSpPr>
        <p:pic>
          <p:nvPicPr>
            <p:cNvPr id="1703" name="Google Shape;1703;p15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223250" y="96837"/>
              <a:ext cx="403225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4" name="Google Shape;1704;p155"/>
            <p:cNvSpPr txBox="1"/>
            <p:nvPr/>
          </p:nvSpPr>
          <p:spPr>
            <a:xfrm>
              <a:off x="82438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05" name="Google Shape;1705;p1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048" y="920699"/>
            <a:ext cx="7822799" cy="391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6" name="Google Shape;1706;p155"/>
          <p:cNvSpPr txBox="1"/>
          <p:nvPr>
            <p:ph idx="4294967295" type="title"/>
          </p:nvPr>
        </p:nvSpPr>
        <p:spPr>
          <a:xfrm>
            <a:off x="146625" y="119075"/>
            <a:ext cx="89211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50"/>
              <a:buFont typeface="Corbel"/>
              <a:buNone/>
            </a:pPr>
            <a:r>
              <a:rPr lang="fr"/>
              <a:t>CNA + GEX : </a:t>
            </a:r>
            <a:r>
              <a:rPr b="1" lang="fr"/>
              <a:t>Integrative</a:t>
            </a:r>
            <a:r>
              <a:rPr lang="fr"/>
              <a:t> Analysis (factorial)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0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 Family of Events : Deletion</a:t>
            </a:r>
            <a:endParaRPr/>
          </a:p>
        </p:txBody>
      </p:sp>
      <p:sp>
        <p:nvSpPr>
          <p:cNvPr id="371" name="Google Shape;371;p5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72" name="Google Shape;372;p50"/>
          <p:cNvSpPr txBox="1"/>
          <p:nvPr>
            <p:ph idx="4294967295" type="body"/>
          </p:nvPr>
        </p:nvSpPr>
        <p:spPr>
          <a:xfrm>
            <a:off x="311700" y="770650"/>
            <a:ext cx="3043500" cy="39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Extreme loss case (no </a:t>
            </a:r>
            <a:r>
              <a:rPr lang="fr">
                <a:solidFill>
                  <a:schemeClr val="dk1"/>
                </a:solidFill>
              </a:rPr>
              <a:t>remaining </a:t>
            </a:r>
            <a:r>
              <a:rPr lang="fr"/>
              <a:t>copy)</a:t>
            </a:r>
            <a:endParaRPr/>
          </a:p>
        </p:txBody>
      </p:sp>
      <p:pic>
        <p:nvPicPr>
          <p:cNvPr id="373" name="Google Shape;373;p50"/>
          <p:cNvPicPr preferRelativeResize="0"/>
          <p:nvPr/>
        </p:nvPicPr>
        <p:blipFill rotWithShape="1">
          <a:blip r:embed="rId3">
            <a:alphaModFix/>
          </a:blip>
          <a:srcRect b="46001" l="0" r="83810" t="0"/>
          <a:stretch/>
        </p:blipFill>
        <p:spPr>
          <a:xfrm>
            <a:off x="3866000" y="1195000"/>
            <a:ext cx="1999650" cy="370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1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 Family of Events : Chromothripsis</a:t>
            </a:r>
            <a:endParaRPr/>
          </a:p>
        </p:txBody>
      </p:sp>
      <p:sp>
        <p:nvSpPr>
          <p:cNvPr id="379" name="Google Shape;379;p5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80" name="Google Shape;380;p51"/>
          <p:cNvSpPr txBox="1"/>
          <p:nvPr>
            <p:ph idx="1" type="body"/>
          </p:nvPr>
        </p:nvSpPr>
        <p:spPr>
          <a:xfrm>
            <a:off x="311700" y="770650"/>
            <a:ext cx="4543500" cy="39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Extreme, catastrophic event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Up to thousands of fragments involved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Single temporal event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Classically arm- or whole chromosome-level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Can result in </a:t>
            </a:r>
            <a:r>
              <a:rPr lang="fr">
                <a:solidFill>
                  <a:schemeClr val="dk1"/>
                </a:solidFill>
              </a:rPr>
              <a:t>external </a:t>
            </a:r>
            <a:r>
              <a:rPr lang="fr"/>
              <a:t>double-minute chromosomes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Alternance of 2, sometimes 3 copy levels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">
                <a:solidFill>
                  <a:schemeClr val="dk1"/>
                </a:solidFill>
              </a:rPr>
              <a:t>Few locations (up to two chromosomes)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If more locations : </a:t>
            </a:r>
            <a:r>
              <a:rPr b="1" i="1" lang="fr"/>
              <a:t>chromoplexy</a:t>
            </a:r>
            <a:endParaRPr b="1" i="1"/>
          </a:p>
        </p:txBody>
      </p:sp>
      <p:pic>
        <p:nvPicPr>
          <p:cNvPr id="381" name="Google Shape;381;p51"/>
          <p:cNvPicPr preferRelativeResize="0"/>
          <p:nvPr/>
        </p:nvPicPr>
        <p:blipFill rotWithShape="1">
          <a:blip r:embed="rId3">
            <a:alphaModFix/>
          </a:blip>
          <a:srcRect b="64490" l="57210" r="0" t="2633"/>
          <a:stretch/>
        </p:blipFill>
        <p:spPr>
          <a:xfrm>
            <a:off x="4784300" y="3777725"/>
            <a:ext cx="4189550" cy="9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6650" y="923050"/>
            <a:ext cx="4543401" cy="238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2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 Family of Events : Loss of Heterozygosity</a:t>
            </a:r>
            <a:endParaRPr/>
          </a:p>
        </p:txBody>
      </p:sp>
      <p:sp>
        <p:nvSpPr>
          <p:cNvPr id="388" name="Google Shape;388;p5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89" name="Google Shape;389;p52"/>
          <p:cNvSpPr txBox="1"/>
          <p:nvPr>
            <p:ph idx="4294967295" type="body"/>
          </p:nvPr>
        </p:nvSpPr>
        <p:spPr>
          <a:xfrm>
            <a:off x="311700" y="770650"/>
            <a:ext cx="7625700" cy="39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Measured using L2R and the local frequency of parental alleles (</a:t>
            </a:r>
            <a:r>
              <a:rPr b="1" lang="fr"/>
              <a:t>BAF</a:t>
            </a:r>
            <a:r>
              <a:rPr lang="fr"/>
              <a:t>, AD, beta-score), thanks to SNVs.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Quantitative loss of one of the two parental alleles : </a:t>
            </a:r>
            <a:r>
              <a:rPr b="1" lang="fr">
                <a:solidFill>
                  <a:srgbClr val="0070C0"/>
                </a:solidFill>
              </a:rPr>
              <a:t>LOH</a:t>
            </a:r>
            <a:endParaRPr b="1">
              <a:solidFill>
                <a:srgbClr val="0070C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fr" sz="1600"/>
              <a:t>Obvious case : single copy loss or gain from an even ploidy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fr" sz="1600"/>
              <a:t>Extreme loss case : </a:t>
            </a:r>
            <a:r>
              <a:rPr lang="fr" sz="1600">
                <a:solidFill>
                  <a:schemeClr val="dk1"/>
                </a:solidFill>
              </a:rPr>
              <a:t>s</a:t>
            </a:r>
            <a:r>
              <a:rPr lang="fr" sz="1600">
                <a:solidFill>
                  <a:schemeClr val="dk1"/>
                </a:solidFill>
              </a:rPr>
              <a:t>ingle copy loss from diploidy : </a:t>
            </a:r>
            <a:r>
              <a:rPr b="1" lang="fr" sz="1600">
                <a:solidFill>
                  <a:srgbClr val="0070C0"/>
                </a:solidFill>
              </a:rPr>
              <a:t>haploidy</a:t>
            </a:r>
            <a:endParaRPr b="1" sz="1600">
              <a:solidFill>
                <a:srgbClr val="0070C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Not mandatorily a copy number event :</a:t>
            </a:r>
            <a:r>
              <a:rPr b="1" lang="fr">
                <a:solidFill>
                  <a:srgbClr val="0070C0"/>
                </a:solidFill>
              </a:rPr>
              <a:t> </a:t>
            </a:r>
            <a:endParaRPr b="1">
              <a:solidFill>
                <a:srgbClr val="0070C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fr" sz="1600"/>
              <a:t>loss or gain of a parental allele, with completion from the other one :</a:t>
            </a:r>
            <a:r>
              <a:rPr b="1" lang="fr" sz="1600">
                <a:solidFill>
                  <a:srgbClr val="0070C0"/>
                </a:solidFill>
              </a:rPr>
              <a:t> copy-neutral LOH</a:t>
            </a:r>
            <a:endParaRPr b="1" sz="1600">
              <a:solidFill>
                <a:srgbClr val="0070C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fr" sz="1600"/>
              <a:t>Extreme case : total loss of a parental allele, recovering using the remaining one : </a:t>
            </a:r>
            <a:r>
              <a:rPr b="1" lang="fr" sz="1600">
                <a:solidFill>
                  <a:srgbClr val="0070C0"/>
                </a:solidFill>
              </a:rPr>
              <a:t>unisomy</a:t>
            </a:r>
            <a:r>
              <a:rPr lang="fr" sz="1600"/>
              <a:t> 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3"/>
          <p:cNvSpPr txBox="1"/>
          <p:nvPr>
            <p:ph type="title"/>
          </p:nvPr>
        </p:nvSpPr>
        <p:spPr>
          <a:xfrm>
            <a:off x="337850" y="10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Analysis Workflow</a:t>
            </a:r>
            <a:endParaRPr/>
          </a:p>
        </p:txBody>
      </p:sp>
      <p:sp>
        <p:nvSpPr>
          <p:cNvPr id="395" name="Google Shape;395;p5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96" name="Google Shape;396;p53"/>
          <p:cNvPicPr preferRelativeResize="0"/>
          <p:nvPr/>
        </p:nvPicPr>
        <p:blipFill rotWithShape="1">
          <a:blip r:embed="rId3">
            <a:alphaModFix/>
          </a:blip>
          <a:srcRect b="26078" l="0" r="0" t="17655"/>
          <a:stretch/>
        </p:blipFill>
        <p:spPr>
          <a:xfrm>
            <a:off x="6359475" y="4251225"/>
            <a:ext cx="2098675" cy="640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97" name="Google Shape;397;p53"/>
          <p:cNvSpPr txBox="1"/>
          <p:nvPr/>
        </p:nvSpPr>
        <p:spPr>
          <a:xfrm>
            <a:off x="4486243" y="617591"/>
            <a:ext cx="18003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rbel"/>
              <a:buNone/>
            </a:pPr>
            <a:r>
              <a:rPr b="1" i="0" lang="fr" sz="1400" u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Normali</a:t>
            </a:r>
            <a:r>
              <a:rPr b="1" lang="fr">
                <a:latin typeface="Corbel"/>
                <a:ea typeface="Corbel"/>
                <a:cs typeface="Corbel"/>
                <a:sym typeface="Corbel"/>
              </a:rPr>
              <a:t>z</a:t>
            </a:r>
            <a:r>
              <a:rPr b="1" i="0" lang="fr" sz="1400" u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ation,</a:t>
            </a:r>
            <a:endParaRPr b="1" i="0" sz="1400" u="non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rbel"/>
              <a:buNone/>
            </a:pPr>
            <a:r>
              <a:rPr b="1" lang="fr">
                <a:latin typeface="Corbel"/>
                <a:ea typeface="Corbel"/>
                <a:cs typeface="Corbel"/>
                <a:sym typeface="Corbel"/>
              </a:rPr>
              <a:t>centralization</a:t>
            </a:r>
            <a:endParaRPr b="1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98" name="Google Shape;398;p53"/>
          <p:cNvSpPr txBox="1"/>
          <p:nvPr/>
        </p:nvSpPr>
        <p:spPr>
          <a:xfrm>
            <a:off x="6864300" y="583330"/>
            <a:ext cx="20511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rbel"/>
              <a:buNone/>
            </a:pPr>
            <a:r>
              <a:rPr b="1" lang="fr">
                <a:latin typeface="Corbel"/>
                <a:ea typeface="Corbel"/>
                <a:cs typeface="Corbel"/>
                <a:sym typeface="Corbel"/>
              </a:rPr>
              <a:t>S</a:t>
            </a:r>
            <a:r>
              <a:rPr b="1" i="0" lang="fr" sz="1400" u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egmentation,</a:t>
            </a:r>
            <a:endParaRPr b="1" i="0" sz="1400" u="non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rbel"/>
              <a:buNone/>
            </a:pPr>
            <a:r>
              <a:rPr b="1" i="0" lang="fr" sz="1400" u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calling</a:t>
            </a:r>
            <a:endParaRPr/>
          </a:p>
        </p:txBody>
      </p:sp>
      <p:sp>
        <p:nvSpPr>
          <p:cNvPr id="399" name="Google Shape;399;p53"/>
          <p:cNvSpPr txBox="1"/>
          <p:nvPr/>
        </p:nvSpPr>
        <p:spPr>
          <a:xfrm>
            <a:off x="-44450" y="825051"/>
            <a:ext cx="19431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rbel"/>
              <a:buNone/>
            </a:pPr>
            <a:r>
              <a:rPr b="1" lang="fr">
                <a:latin typeface="Corbel"/>
                <a:ea typeface="Corbel"/>
                <a:cs typeface="Corbel"/>
                <a:sym typeface="Corbel"/>
              </a:rPr>
              <a:t>Acquisition</a:t>
            </a:r>
            <a:endParaRPr/>
          </a:p>
        </p:txBody>
      </p:sp>
      <p:pic>
        <p:nvPicPr>
          <p:cNvPr id="400" name="Google Shape;400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6243" y="1128035"/>
            <a:ext cx="1800213" cy="121060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401" name="Google Shape;401;p53"/>
          <p:cNvSpPr/>
          <p:nvPr/>
        </p:nvSpPr>
        <p:spPr>
          <a:xfrm>
            <a:off x="6324555" y="1611208"/>
            <a:ext cx="452400" cy="192000"/>
          </a:xfrm>
          <a:prstGeom prst="rightArrow">
            <a:avLst>
              <a:gd fmla="val 14318" name="adj1"/>
              <a:gd fmla="val 50000" name="adj2"/>
            </a:avLst>
          </a:prstGeom>
          <a:solidFill>
            <a:srgbClr val="BBE0E3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2" name="Google Shape;402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32542" y="3324103"/>
            <a:ext cx="1916099" cy="113185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403" name="Google Shape;403;p53"/>
          <p:cNvSpPr txBox="1"/>
          <p:nvPr/>
        </p:nvSpPr>
        <p:spPr>
          <a:xfrm>
            <a:off x="6600782" y="2744708"/>
            <a:ext cx="27717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rbel"/>
              <a:buNone/>
            </a:pPr>
            <a:r>
              <a:rPr b="1" lang="fr">
                <a:latin typeface="Corbel"/>
                <a:ea typeface="Corbel"/>
                <a:cs typeface="Corbel"/>
                <a:sym typeface="Corbel"/>
              </a:rPr>
              <a:t>Cohort a</a:t>
            </a:r>
            <a:r>
              <a:rPr b="1" i="0" lang="fr" sz="1400" u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nalys</a:t>
            </a:r>
            <a:r>
              <a:rPr b="1" lang="fr">
                <a:latin typeface="Corbel"/>
                <a:ea typeface="Corbel"/>
                <a:cs typeface="Corbel"/>
                <a:sym typeface="Corbel"/>
              </a:rPr>
              <a:t>is</a:t>
            </a:r>
            <a:endParaRPr/>
          </a:p>
        </p:txBody>
      </p:sp>
      <p:pic>
        <p:nvPicPr>
          <p:cNvPr id="404" name="Google Shape;404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7950" y="3202642"/>
            <a:ext cx="1800213" cy="121060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405" name="Google Shape;405;p53"/>
          <p:cNvSpPr txBox="1"/>
          <p:nvPr/>
        </p:nvSpPr>
        <p:spPr>
          <a:xfrm>
            <a:off x="250824" y="2899658"/>
            <a:ext cx="16779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rbel"/>
              <a:buNone/>
            </a:pPr>
            <a:r>
              <a:rPr b="1" i="0" lang="fr" sz="1400" u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Annotation</a:t>
            </a:r>
            <a:endParaRPr/>
          </a:p>
        </p:txBody>
      </p:sp>
      <p:grpSp>
        <p:nvGrpSpPr>
          <p:cNvPr id="406" name="Google Shape;406;p53"/>
          <p:cNvGrpSpPr/>
          <p:nvPr/>
        </p:nvGrpSpPr>
        <p:grpSpPr>
          <a:xfrm>
            <a:off x="2919413" y="3066473"/>
            <a:ext cx="2952751" cy="1872564"/>
            <a:chOff x="2843212" y="4165740"/>
            <a:chExt cx="2952751" cy="2227122"/>
          </a:xfrm>
        </p:grpSpPr>
        <p:pic>
          <p:nvPicPr>
            <p:cNvPr id="407" name="Google Shape;407;p5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563937" y="4941887"/>
              <a:ext cx="2232026" cy="1450975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pic>
          <p:nvPicPr>
            <p:cNvPr id="408" name="Google Shape;408;p5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843212" y="4510228"/>
              <a:ext cx="1730375" cy="13843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pic>
          <p:nvPicPr>
            <p:cNvPr id="409" name="Google Shape;409;p5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635375" y="4165740"/>
              <a:ext cx="1800225" cy="1439862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</p:grpSp>
      <p:sp>
        <p:nvSpPr>
          <p:cNvPr id="410" name="Google Shape;410;p53"/>
          <p:cNvSpPr txBox="1"/>
          <p:nvPr/>
        </p:nvSpPr>
        <p:spPr>
          <a:xfrm>
            <a:off x="2786044" y="2719468"/>
            <a:ext cx="31749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rbel"/>
              <a:buNone/>
            </a:pPr>
            <a:r>
              <a:rPr b="1" lang="fr">
                <a:latin typeface="Corbel"/>
                <a:ea typeface="Corbel"/>
                <a:cs typeface="Corbel"/>
                <a:sym typeface="Corbel"/>
              </a:rPr>
              <a:t>Genomic regions of interest</a:t>
            </a:r>
            <a:endParaRPr/>
          </a:p>
        </p:txBody>
      </p:sp>
      <p:sp>
        <p:nvSpPr>
          <p:cNvPr id="411" name="Google Shape;411;p53"/>
          <p:cNvSpPr/>
          <p:nvPr/>
        </p:nvSpPr>
        <p:spPr>
          <a:xfrm rot="10800000">
            <a:off x="5868906" y="3382374"/>
            <a:ext cx="576300" cy="181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BE0E3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2" name="Google Shape;412;p53"/>
          <p:cNvSpPr txBox="1"/>
          <p:nvPr/>
        </p:nvSpPr>
        <p:spPr>
          <a:xfrm>
            <a:off x="2152634" y="825051"/>
            <a:ext cx="19161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rbel"/>
              <a:buNone/>
            </a:pPr>
            <a:r>
              <a:rPr b="1" lang="fr">
                <a:latin typeface="Corbel"/>
                <a:ea typeface="Corbel"/>
                <a:cs typeface="Corbel"/>
                <a:sym typeface="Corbel"/>
              </a:rPr>
              <a:t>Binning</a:t>
            </a:r>
            <a:endParaRPr b="1"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rbel"/>
              <a:buNone/>
            </a:pPr>
            <a:r>
              <a:rPr b="1" lang="fr">
                <a:latin typeface="Corbel"/>
                <a:ea typeface="Corbel"/>
                <a:cs typeface="Corbel"/>
                <a:sym typeface="Corbel"/>
              </a:rPr>
              <a:t>+ QC</a:t>
            </a:r>
            <a:endParaRPr/>
          </a:p>
        </p:txBody>
      </p:sp>
      <p:sp>
        <p:nvSpPr>
          <p:cNvPr id="413" name="Google Shape;413;p53"/>
          <p:cNvSpPr/>
          <p:nvPr/>
        </p:nvSpPr>
        <p:spPr>
          <a:xfrm>
            <a:off x="3990946" y="1611208"/>
            <a:ext cx="452400" cy="192000"/>
          </a:xfrm>
          <a:prstGeom prst="rightArrow">
            <a:avLst>
              <a:gd fmla="val 14318" name="adj1"/>
              <a:gd fmla="val 50000" name="adj2"/>
            </a:avLst>
          </a:prstGeom>
          <a:solidFill>
            <a:srgbClr val="BBE0E3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4" name="Google Shape;414;p53"/>
          <p:cNvSpPr/>
          <p:nvPr/>
        </p:nvSpPr>
        <p:spPr>
          <a:xfrm>
            <a:off x="1638287" y="1611208"/>
            <a:ext cx="452400" cy="192000"/>
          </a:xfrm>
          <a:prstGeom prst="rightArrow">
            <a:avLst>
              <a:gd fmla="val 14318" name="adj1"/>
              <a:gd fmla="val 50000" name="adj2"/>
            </a:avLst>
          </a:prstGeom>
          <a:solidFill>
            <a:srgbClr val="BBE0E3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5" name="Google Shape;415;p5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356426" y="3082516"/>
            <a:ext cx="1666863" cy="108914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416" name="Google Shape;416;p5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39747" y="3627087"/>
            <a:ext cx="1800213" cy="121060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417" name="Google Shape;417;p53"/>
          <p:cNvSpPr/>
          <p:nvPr/>
        </p:nvSpPr>
        <p:spPr>
          <a:xfrm rot="5400000">
            <a:off x="7731775" y="2439100"/>
            <a:ext cx="458700" cy="241200"/>
          </a:xfrm>
          <a:prstGeom prst="rightArrow">
            <a:avLst>
              <a:gd fmla="val 16092" name="adj1"/>
              <a:gd fmla="val 50000" name="adj2"/>
            </a:avLst>
          </a:prstGeom>
          <a:solidFill>
            <a:srgbClr val="BBE0E3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8" name="Google Shape;418;p53"/>
          <p:cNvSpPr/>
          <p:nvPr/>
        </p:nvSpPr>
        <p:spPr>
          <a:xfrm rot="10800000">
            <a:off x="2124019" y="3382374"/>
            <a:ext cx="576300" cy="181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BE0E3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19" name="Google Shape;419;p53"/>
          <p:cNvGrpSpPr/>
          <p:nvPr/>
        </p:nvGrpSpPr>
        <p:grpSpPr>
          <a:xfrm>
            <a:off x="251150" y="1186406"/>
            <a:ext cx="1226100" cy="1034400"/>
            <a:chOff x="3984950" y="534525"/>
            <a:chExt cx="1226100" cy="1034400"/>
          </a:xfrm>
        </p:grpSpPr>
        <p:sp>
          <p:nvSpPr>
            <p:cNvPr id="420" name="Google Shape;420;p53"/>
            <p:cNvSpPr/>
            <p:nvPr/>
          </p:nvSpPr>
          <p:spPr>
            <a:xfrm>
              <a:off x="3984950" y="534525"/>
              <a:ext cx="1226100" cy="1034400"/>
            </a:xfrm>
            <a:prstGeom prst="verticalScroll">
              <a:avLst>
                <a:gd fmla="val 12500" name="adj"/>
              </a:avLst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666666"/>
                </a:highlight>
              </a:endParaRPr>
            </a:p>
          </p:txBody>
        </p:sp>
        <p:sp>
          <p:nvSpPr>
            <p:cNvPr id="421" name="Google Shape;421;p53"/>
            <p:cNvSpPr txBox="1"/>
            <p:nvPr/>
          </p:nvSpPr>
          <p:spPr>
            <a:xfrm>
              <a:off x="4312600" y="759550"/>
              <a:ext cx="634800" cy="6870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highlight>
                    <a:srgbClr val="666666"/>
                  </a:highlight>
                </a:rPr>
                <a:t>BAM</a:t>
              </a:r>
              <a:endParaRPr>
                <a:highlight>
                  <a:srgbClr val="666666"/>
                </a:highlight>
              </a:endParaRPr>
            </a:p>
          </p:txBody>
        </p:sp>
      </p:grpSp>
      <p:grpSp>
        <p:nvGrpSpPr>
          <p:cNvPr id="422" name="Google Shape;422;p53"/>
          <p:cNvGrpSpPr/>
          <p:nvPr/>
        </p:nvGrpSpPr>
        <p:grpSpPr>
          <a:xfrm>
            <a:off x="403550" y="1338806"/>
            <a:ext cx="1226100" cy="1034400"/>
            <a:chOff x="3984950" y="534525"/>
            <a:chExt cx="1226100" cy="1034400"/>
          </a:xfrm>
        </p:grpSpPr>
        <p:sp>
          <p:nvSpPr>
            <p:cNvPr id="423" name="Google Shape;423;p53"/>
            <p:cNvSpPr/>
            <p:nvPr/>
          </p:nvSpPr>
          <p:spPr>
            <a:xfrm>
              <a:off x="3984950" y="534525"/>
              <a:ext cx="1226100" cy="1034400"/>
            </a:xfrm>
            <a:prstGeom prst="verticalScroll">
              <a:avLst>
                <a:gd fmla="val 125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53"/>
            <p:cNvSpPr txBox="1"/>
            <p:nvPr/>
          </p:nvSpPr>
          <p:spPr>
            <a:xfrm>
              <a:off x="4312600" y="759550"/>
              <a:ext cx="634800" cy="68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BAM</a:t>
              </a:r>
              <a:endParaRPr/>
            </a:p>
          </p:txBody>
        </p:sp>
      </p:grpSp>
      <p:pic>
        <p:nvPicPr>
          <p:cNvPr id="425" name="Google Shape;425;p5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239950" y="1334282"/>
            <a:ext cx="1677900" cy="1089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6" name="Google Shape;426;p53"/>
          <p:cNvPicPr preferRelativeResize="0"/>
          <p:nvPr/>
        </p:nvPicPr>
        <p:blipFill rotWithShape="1">
          <a:blip r:embed="rId12">
            <a:alphaModFix/>
          </a:blip>
          <a:srcRect b="0" l="0" r="5294" t="0"/>
          <a:stretch/>
        </p:blipFill>
        <p:spPr>
          <a:xfrm>
            <a:off x="6828665" y="1114095"/>
            <a:ext cx="2098677" cy="117384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7" name="Google Shape;427;p53"/>
          <p:cNvSpPr/>
          <p:nvPr/>
        </p:nvSpPr>
        <p:spPr>
          <a:xfrm rot="8993604">
            <a:off x="5513146" y="2617169"/>
            <a:ext cx="1709295" cy="241276"/>
          </a:xfrm>
          <a:prstGeom prst="rightArrow">
            <a:avLst>
              <a:gd fmla="val 16092" name="adj1"/>
              <a:gd fmla="val 50000" name="adj2"/>
            </a:avLst>
          </a:prstGeom>
          <a:solidFill>
            <a:srgbClr val="BBE0E3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BE0E3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4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EaCoN</a:t>
            </a:r>
            <a:endParaRPr/>
          </a:p>
        </p:txBody>
      </p:sp>
      <p:sp>
        <p:nvSpPr>
          <p:cNvPr id="433" name="Google Shape;433;p5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34" name="Google Shape;434;p54"/>
          <p:cNvSpPr txBox="1"/>
          <p:nvPr>
            <p:ph idx="1" type="body"/>
          </p:nvPr>
        </p:nvSpPr>
        <p:spPr>
          <a:xfrm>
            <a:off x="0" y="686675"/>
            <a:ext cx="9144000" cy="40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Bivariate s</a:t>
            </a:r>
            <a:r>
              <a:rPr lang="fr" sz="1600"/>
              <a:t>egmentation (L2R + BAF), choice of </a:t>
            </a:r>
            <a:r>
              <a:rPr b="1" lang="fr" sz="1600"/>
              <a:t>3 different algorithms</a:t>
            </a:r>
            <a:r>
              <a:rPr lang="fr" sz="1600"/>
              <a:t> : ASCAT, FACETS, SEQUENZA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-"/>
            </a:pPr>
            <a:r>
              <a:rPr b="1" lang="fr" sz="1600"/>
              <a:t>Total </a:t>
            </a:r>
            <a:r>
              <a:rPr lang="fr" sz="1600"/>
              <a:t>(TCN)</a:t>
            </a:r>
            <a:r>
              <a:rPr b="1" lang="fr" sz="1600"/>
              <a:t> </a:t>
            </a:r>
            <a:r>
              <a:rPr lang="fr" sz="1600">
                <a:solidFill>
                  <a:schemeClr val="dk1"/>
                </a:solidFill>
              </a:rPr>
              <a:t>and </a:t>
            </a:r>
            <a:r>
              <a:rPr b="1" lang="fr" sz="1600">
                <a:solidFill>
                  <a:schemeClr val="dk1"/>
                </a:solidFill>
              </a:rPr>
              <a:t>allele-specific </a:t>
            </a:r>
            <a:r>
              <a:rPr lang="fr" sz="1600">
                <a:solidFill>
                  <a:schemeClr val="dk1"/>
                </a:solidFill>
              </a:rPr>
              <a:t>(ASCN) </a:t>
            </a:r>
            <a:r>
              <a:rPr b="1" lang="fr" sz="1600"/>
              <a:t>copy number</a:t>
            </a:r>
            <a:r>
              <a:rPr lang="fr" sz="1600"/>
              <a:t> modeling, </a:t>
            </a:r>
            <a:r>
              <a:rPr b="1" lang="fr" sz="1600"/>
              <a:t>ploidy</a:t>
            </a:r>
            <a:r>
              <a:rPr lang="fr" sz="1600"/>
              <a:t> and </a:t>
            </a:r>
            <a:r>
              <a:rPr b="1" lang="fr" sz="1600"/>
              <a:t>tumor cellularity</a:t>
            </a:r>
            <a:r>
              <a:rPr lang="fr" sz="1600"/>
              <a:t> estimation 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Compatibility with WES and Affymetrix microarrays (SNP6, OncoScan family, CytoScan family)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From “raw” (BAMs / CELs) data to annotated segments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Rendering of a QC / results HTML report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Compatible with any genome that can be handled by BSgenome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-"/>
            </a:pPr>
            <a:r>
              <a:rPr lang="fr" sz="1600">
                <a:solidFill>
                  <a:schemeClr val="dk1"/>
                </a:solidFill>
              </a:rPr>
              <a:t>Full R, quite recent (open </a:t>
            </a:r>
            <a:r>
              <a:rPr lang="fr" sz="1600">
                <a:solidFill>
                  <a:schemeClr val="dk1"/>
                </a:solidFill>
              </a:rPr>
              <a:t>source since 2018-05)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Built for </a:t>
            </a:r>
            <a:r>
              <a:rPr lang="fr" sz="1600"/>
              <a:t>bioinformaticians and researchers with starting R knowledge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-"/>
            </a:pPr>
            <a:r>
              <a:rPr lang="fr" sz="1600" u="sng">
                <a:solidFill>
                  <a:schemeClr val="hlink"/>
                </a:solidFill>
                <a:hlinkClick r:id="rId3"/>
              </a:rPr>
              <a:t>https://github.com/gustaveroussy/EaCoN</a:t>
            </a:r>
            <a:endParaRPr sz="1600"/>
          </a:p>
        </p:txBody>
      </p:sp>
      <p:pic>
        <p:nvPicPr>
          <p:cNvPr id="435" name="Google Shape;435;p54"/>
          <p:cNvPicPr preferRelativeResize="0"/>
          <p:nvPr/>
        </p:nvPicPr>
        <p:blipFill rotWithShape="1">
          <a:blip r:embed="rId4">
            <a:alphaModFix/>
          </a:blip>
          <a:srcRect b="30607" l="0" r="0" t="30770"/>
          <a:stretch/>
        </p:blipFill>
        <p:spPr>
          <a:xfrm>
            <a:off x="7195450" y="0"/>
            <a:ext cx="1948550" cy="7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BE0E3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5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Our Training Dataset</a:t>
            </a:r>
            <a:endParaRPr/>
          </a:p>
        </p:txBody>
      </p:sp>
      <p:sp>
        <p:nvSpPr>
          <p:cNvPr id="441" name="Google Shape;441;p5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42" name="Google Shape;442;p55"/>
          <p:cNvSpPr txBox="1"/>
          <p:nvPr>
            <p:ph idx="1" type="body"/>
          </p:nvPr>
        </p:nvSpPr>
        <p:spPr>
          <a:xfrm>
            <a:off x="36275" y="846850"/>
            <a:ext cx="9107700" cy="39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u="sng"/>
              <a:t>Data</a:t>
            </a:r>
            <a:r>
              <a:rPr lang="fr" sz="1600" u="sng"/>
              <a:t> source</a:t>
            </a:r>
            <a:r>
              <a:rPr lang="fr" sz="1600"/>
              <a:t> : The Cancer Genome Atlas </a:t>
            </a:r>
            <a:r>
              <a:rPr lang="fr" sz="1600" u="sng">
                <a:solidFill>
                  <a:schemeClr val="hlink"/>
                </a:solidFill>
                <a:hlinkClick r:id="rId3"/>
              </a:rPr>
              <a:t>https://cancergenome.nih.gov</a:t>
            </a:r>
            <a:r>
              <a:rPr lang="fr" sz="1600" u="sng">
                <a:solidFill>
                  <a:schemeClr val="hlink"/>
                </a:solidFill>
                <a:hlinkClick r:id="rId4"/>
              </a:rPr>
              <a:t>/</a:t>
            </a:r>
            <a:endParaRPr b="1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u="sng"/>
              <a:t>Pathology</a:t>
            </a:r>
            <a:r>
              <a:rPr lang="fr" sz="1600"/>
              <a:t> : breast cancer (BRCA)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u="sng"/>
              <a:t>Sample name</a:t>
            </a:r>
            <a:r>
              <a:rPr b="1" lang="fr" sz="1600"/>
              <a:t> </a:t>
            </a:r>
            <a:r>
              <a:rPr lang="fr" sz="1600"/>
              <a:t>: BH-A18R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u="sng"/>
              <a:t>Sequencer</a:t>
            </a:r>
            <a:r>
              <a:rPr lang="fr" sz="1600"/>
              <a:t> : Illumina HiSeq 2000 (2011/05)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u="sng"/>
              <a:t>Sequencing kit</a:t>
            </a:r>
            <a:r>
              <a:rPr b="1" lang="fr" sz="1600"/>
              <a:t> </a:t>
            </a:r>
            <a:r>
              <a:rPr lang="fr" sz="1600"/>
              <a:t>: Illumina Paired-End 2 x 101 pb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u="sng"/>
              <a:t>C</a:t>
            </a:r>
            <a:r>
              <a:rPr lang="fr" sz="1600" u="sng"/>
              <a:t>apture kit</a:t>
            </a:r>
            <a:r>
              <a:rPr lang="fr" sz="1600"/>
              <a:t> : “NIMBLEGEN exome version 2”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u="sng"/>
              <a:t>Mapper</a:t>
            </a:r>
            <a:r>
              <a:rPr lang="fr" sz="1600"/>
              <a:t> : BWA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u="sng"/>
              <a:t>Reference genome build</a:t>
            </a:r>
            <a:r>
              <a:rPr b="1" lang="fr" sz="1600"/>
              <a:t> </a:t>
            </a:r>
            <a:r>
              <a:rPr lang="fr" sz="1600"/>
              <a:t>: hs37d5 (</a:t>
            </a:r>
            <a:r>
              <a:rPr lang="fr" sz="1600">
                <a:solidFill>
                  <a:schemeClr val="dk1"/>
                </a:solidFill>
              </a:rPr>
              <a:t>≈</a:t>
            </a:r>
            <a:r>
              <a:rPr lang="fr" sz="1600"/>
              <a:t> hg19 without “chr” in chr names)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u="sng"/>
              <a:t>Restrictions</a:t>
            </a:r>
            <a:r>
              <a:rPr lang="fr" sz="1600"/>
              <a:t> (for execution time)</a:t>
            </a:r>
            <a:r>
              <a:rPr b="1" lang="fr" sz="1600"/>
              <a:t> </a:t>
            </a:r>
            <a:r>
              <a:rPr lang="fr" sz="1600"/>
              <a:t>: 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Reads from chr11, chr17 and chr18 only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Depth dropped to 20% of original (Tumor : 4,790,417 ; Normal : 5,643,177)</a:t>
            </a:r>
            <a:endParaRPr sz="1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BE0E3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6"/>
          <p:cNvSpPr txBox="1"/>
          <p:nvPr/>
        </p:nvSpPr>
        <p:spPr>
          <a:xfrm>
            <a:off x="311700" y="1277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FF9900"/>
                </a:solidFill>
                <a:latin typeface="Trebuchet MS"/>
                <a:ea typeface="Trebuchet MS"/>
                <a:cs typeface="Trebuchet MS"/>
                <a:sym typeface="Trebuchet MS"/>
              </a:rPr>
              <a:t>PRACTICE : Warm-up (IFB c</a:t>
            </a:r>
            <a:r>
              <a:rPr lang="fr" sz="2800">
                <a:solidFill>
                  <a:srgbClr val="FF9900"/>
                </a:solidFill>
                <a:latin typeface="Trebuchet MS"/>
                <a:ea typeface="Trebuchet MS"/>
                <a:cs typeface="Trebuchet MS"/>
                <a:sym typeface="Trebuchet MS"/>
              </a:rPr>
              <a:t>luster)</a:t>
            </a:r>
            <a:endParaRPr sz="2800">
              <a:solidFill>
                <a:srgbClr val="FF9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8" name="Google Shape;448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49" name="Google Shape;449;p56"/>
          <p:cNvSpPr txBox="1"/>
          <p:nvPr/>
        </p:nvSpPr>
        <p:spPr>
          <a:xfrm>
            <a:off x="0" y="868150"/>
            <a:ext cx="9144000" cy="40485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# Requesting and interactive shell with needed resources</a:t>
            </a:r>
            <a:endParaRPr sz="1500"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b="1" lang="fr" sz="1500">
                <a:solidFill>
                  <a:srgbClr val="3D85C6"/>
                </a:solidFill>
                <a:latin typeface="Consolas"/>
                <a:ea typeface="Consolas"/>
                <a:cs typeface="Consolas"/>
                <a:sym typeface="Consolas"/>
              </a:rPr>
              <a:t>srun </a:t>
            </a:r>
            <a:r>
              <a:rPr lang="fr" sz="15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--cpus=</a:t>
            </a:r>
            <a:r>
              <a:rPr lang="fr" sz="1500">
                <a:solidFill>
                  <a:srgbClr val="3D85C6"/>
                </a:solidFill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fr" sz="15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--mem=</a:t>
            </a:r>
            <a:r>
              <a:rPr lang="fr" sz="1500">
                <a:solidFill>
                  <a:srgbClr val="3D85C6"/>
                </a:solidFill>
                <a:latin typeface="Consolas"/>
                <a:ea typeface="Consolas"/>
                <a:cs typeface="Consolas"/>
                <a:sym typeface="Consolas"/>
              </a:rPr>
              <a:t>16G </a:t>
            </a:r>
            <a:r>
              <a:rPr b="1" lang="fr" sz="1500">
                <a:solidFill>
                  <a:srgbClr val="3D85C6"/>
                </a:solidFill>
                <a:latin typeface="Consolas"/>
                <a:ea typeface="Consolas"/>
                <a:cs typeface="Consolas"/>
                <a:sym typeface="Consolas"/>
              </a:rPr>
              <a:t>-J</a:t>
            </a:r>
            <a:r>
              <a:rPr lang="fr" sz="1500">
                <a:solidFill>
                  <a:srgbClr val="3D85C6"/>
                </a:solidFill>
                <a:latin typeface="Consolas"/>
                <a:ea typeface="Consolas"/>
                <a:cs typeface="Consolas"/>
                <a:sym typeface="Consolas"/>
              </a:rPr>
              <a:t> session_&lt;user_name&gt; </a:t>
            </a:r>
            <a:r>
              <a:rPr b="1" lang="fr" sz="1500">
                <a:solidFill>
                  <a:srgbClr val="3D85C6"/>
                </a:solidFill>
                <a:latin typeface="Consolas"/>
                <a:ea typeface="Consolas"/>
                <a:cs typeface="Consolas"/>
                <a:sym typeface="Consolas"/>
              </a:rPr>
              <a:t>--pty bash</a:t>
            </a:r>
            <a:endParaRPr sz="1500">
              <a:solidFill>
                <a:srgbClr val="3D85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B5394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# Loading the already prepared EaCoN v0.3.5 execution environment</a:t>
            </a:r>
            <a:r>
              <a:rPr lang="fr" sz="1500">
                <a:solidFill>
                  <a:srgbClr val="073763"/>
                </a:solidFill>
              </a:rPr>
              <a:t> </a:t>
            </a:r>
            <a:endParaRPr sz="1500">
              <a:solidFill>
                <a:srgbClr val="07376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b="1" lang="fr"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 sz="1500">
                <a:solidFill>
                  <a:srgbClr val="3D85C6"/>
                </a:solidFill>
                <a:latin typeface="Consolas"/>
                <a:ea typeface="Consolas"/>
                <a:cs typeface="Consolas"/>
                <a:sym typeface="Consolas"/>
              </a:rPr>
              <a:t>module load r-eacon/0.3.5</a:t>
            </a:r>
            <a:endParaRPr b="1" sz="1500">
              <a:solidFill>
                <a:srgbClr val="3D85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rgbClr val="3D85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# Building a local directory for this training session and copying data </a:t>
            </a:r>
            <a:endParaRPr sz="15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b="1" lang="fr"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 sz="1500">
                <a:solidFill>
                  <a:srgbClr val="3D85C6"/>
                </a:solidFill>
                <a:latin typeface="Consolas"/>
                <a:ea typeface="Consolas"/>
                <a:cs typeface="Consolas"/>
                <a:sym typeface="Consolas"/>
              </a:rPr>
              <a:t>mkdir </a:t>
            </a:r>
            <a:r>
              <a:rPr lang="fr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~/tp_cna</a:t>
            </a:r>
            <a:endParaRPr sz="15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b="1" lang="fr"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 sz="1500">
                <a:solidFill>
                  <a:srgbClr val="3D85C6"/>
                </a:solidFill>
                <a:latin typeface="Consolas"/>
                <a:ea typeface="Consolas"/>
                <a:cs typeface="Consolas"/>
                <a:sym typeface="Consolas"/>
              </a:rPr>
              <a:t>cp</a:t>
            </a:r>
            <a:r>
              <a:rPr b="1" lang="fr"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 sz="15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-r</a:t>
            </a:r>
            <a:r>
              <a:rPr b="1" lang="fr"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/shared/projects/ebai2021_n2/data/dna_seq/cna/* ~/tp_cna</a:t>
            </a:r>
            <a:endParaRPr sz="15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b="1" lang="fr"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 sz="1500">
                <a:solidFill>
                  <a:srgbClr val="3D85C6"/>
                </a:solidFill>
                <a:latin typeface="Consolas"/>
                <a:ea typeface="Consolas"/>
                <a:cs typeface="Consolas"/>
                <a:sym typeface="Consolas"/>
              </a:rPr>
              <a:t>cd</a:t>
            </a:r>
            <a:r>
              <a:rPr b="1" lang="fr"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~/tp_cna</a:t>
            </a:r>
            <a:endParaRPr sz="15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# Building our output directory</a:t>
            </a:r>
            <a:endParaRPr sz="15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b="1" lang="fr"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 sz="1500">
                <a:solidFill>
                  <a:srgbClr val="3D85C6"/>
                </a:solidFill>
                <a:latin typeface="Consolas"/>
                <a:ea typeface="Consolas"/>
                <a:cs typeface="Consolas"/>
                <a:sym typeface="Consolas"/>
              </a:rPr>
              <a:t>mkdir</a:t>
            </a:r>
            <a:r>
              <a:rPr b="1" lang="fr"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 sz="15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-p </a:t>
            </a:r>
            <a:r>
              <a:rPr lang="fr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~/tp_cna/RESULTS/REDUX</a:t>
            </a:r>
            <a:endParaRPr sz="15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# Opening and interactive R session</a:t>
            </a:r>
            <a:endParaRPr sz="15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b="1" lang="fr" sz="15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 sz="1500">
                <a:solidFill>
                  <a:srgbClr val="3D85C6"/>
                </a:solidFill>
                <a:latin typeface="Consolas"/>
                <a:ea typeface="Consolas"/>
                <a:cs typeface="Consolas"/>
                <a:sym typeface="Consolas"/>
              </a:rPr>
              <a:t>R</a:t>
            </a:r>
            <a:endParaRPr sz="15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BE0E3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7"/>
          <p:cNvSpPr/>
          <p:nvPr/>
        </p:nvSpPr>
        <p:spPr>
          <a:xfrm>
            <a:off x="760900" y="3215145"/>
            <a:ext cx="4112400" cy="41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7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57"/>
          <p:cNvSpPr/>
          <p:nvPr/>
        </p:nvSpPr>
        <p:spPr>
          <a:xfrm>
            <a:off x="760900" y="1745600"/>
            <a:ext cx="4112400" cy="41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7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57"/>
          <p:cNvSpPr txBox="1"/>
          <p:nvPr>
            <p:ph idx="1" type="body"/>
          </p:nvPr>
        </p:nvSpPr>
        <p:spPr>
          <a:xfrm>
            <a:off x="6900" y="770650"/>
            <a:ext cx="8403000" cy="39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Once in</a:t>
            </a:r>
            <a:r>
              <a:rPr lang="fr"/>
              <a:t> </a:t>
            </a:r>
            <a:r>
              <a:rPr b="1" lang="fr"/>
              <a:t>R</a:t>
            </a:r>
            <a:r>
              <a:rPr lang="fr"/>
              <a:t> :</a:t>
            </a:r>
            <a:endParaRPr/>
          </a:p>
          <a:p>
            <a:pPr indent="-342900" lvl="1" marL="914400" rtl="0" algn="l">
              <a:spcBef>
                <a:spcPts val="1600"/>
              </a:spcBef>
              <a:spcAft>
                <a:spcPts val="0"/>
              </a:spcAft>
              <a:buSzPts val="1800"/>
              <a:buFont typeface="Consolas"/>
              <a:buAutoNum type="alphaLcPeriod"/>
            </a:pPr>
            <a:r>
              <a:rPr lang="fr" sz="1800"/>
              <a:t>Move to your output directory</a:t>
            </a: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setwd</a:t>
            </a:r>
            <a:r>
              <a:rPr lang="fr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fr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~/tp_cna/RESULTS/</a:t>
            </a:r>
            <a:r>
              <a:rPr b="1" lang="fr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REDUX</a:t>
            </a:r>
            <a:r>
              <a:rPr lang="fr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fr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AutoNum type="alphaLcPeriod"/>
            </a:pPr>
            <a:r>
              <a:rPr lang="fr" sz="1800"/>
              <a:t>Charger le package EaCoN :</a:t>
            </a:r>
            <a:endParaRPr sz="1800"/>
          </a:p>
          <a:p>
            <a:pPr indent="0" lvl="0" marL="9144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fr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library</a:t>
            </a:r>
            <a:r>
              <a:rPr lang="fr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(EaCoN)</a:t>
            </a: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7" name="Google Shape;457;p57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9900"/>
                </a:solidFill>
              </a:rPr>
              <a:t>PRACTICE : Warm-up (R)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458" name="Google Shape;458;p5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pSp>
        <p:nvGrpSpPr>
          <p:cNvPr id="459" name="Google Shape;459;p57"/>
          <p:cNvGrpSpPr/>
          <p:nvPr/>
        </p:nvGrpSpPr>
        <p:grpSpPr>
          <a:xfrm>
            <a:off x="3279350" y="3919221"/>
            <a:ext cx="2780400" cy="1013624"/>
            <a:chOff x="2974550" y="3538221"/>
            <a:chExt cx="2780400" cy="1013624"/>
          </a:xfrm>
        </p:grpSpPr>
        <p:grpSp>
          <p:nvGrpSpPr>
            <p:cNvPr id="460" name="Google Shape;460;p57"/>
            <p:cNvGrpSpPr/>
            <p:nvPr/>
          </p:nvGrpSpPr>
          <p:grpSpPr>
            <a:xfrm>
              <a:off x="2974550" y="3928744"/>
              <a:ext cx="2780400" cy="623101"/>
              <a:chOff x="6205800" y="3758844"/>
              <a:chExt cx="2780400" cy="623101"/>
            </a:xfrm>
          </p:grpSpPr>
          <p:pic>
            <p:nvPicPr>
              <p:cNvPr id="461" name="Google Shape;461;p5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82289"/>
              <a:stretch/>
            </p:blipFill>
            <p:spPr>
              <a:xfrm>
                <a:off x="6205800" y="3758844"/>
                <a:ext cx="2780400" cy="6231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2" name="Google Shape;462;p57"/>
              <p:cNvSpPr/>
              <p:nvPr/>
            </p:nvSpPr>
            <p:spPr>
              <a:xfrm>
                <a:off x="6205800" y="3758847"/>
                <a:ext cx="2780400" cy="393600"/>
              </a:xfrm>
              <a:prstGeom prst="rect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463" name="Google Shape;463;p57"/>
            <p:cNvPicPr preferRelativeResize="0"/>
            <p:nvPr/>
          </p:nvPicPr>
          <p:blipFill rotWithShape="1">
            <a:blip r:embed="rId3">
              <a:alphaModFix/>
            </a:blip>
            <a:srcRect b="94090" l="0" r="0" t="0"/>
            <a:stretch/>
          </p:blipFill>
          <p:spPr>
            <a:xfrm>
              <a:off x="2974550" y="3538221"/>
              <a:ext cx="2780400" cy="20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4" name="Google Shape;464;p57"/>
            <p:cNvPicPr preferRelativeResize="0"/>
            <p:nvPr/>
          </p:nvPicPr>
          <p:blipFill rotWithShape="1">
            <a:blip r:embed="rId3">
              <a:alphaModFix/>
            </a:blip>
            <a:srcRect b="43833" l="0" r="0" t="51963"/>
            <a:stretch/>
          </p:blipFill>
          <p:spPr>
            <a:xfrm>
              <a:off x="2974550" y="3758425"/>
              <a:ext cx="2780400" cy="1479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0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DNAseq </a:t>
            </a:r>
            <a:r>
              <a:rPr lang="fr"/>
              <a:t>Workflow</a:t>
            </a:r>
            <a:endParaRPr/>
          </a:p>
        </p:txBody>
      </p:sp>
      <p:sp>
        <p:nvSpPr>
          <p:cNvPr id="168" name="Google Shape;168;p40"/>
          <p:cNvSpPr/>
          <p:nvPr/>
        </p:nvSpPr>
        <p:spPr>
          <a:xfrm>
            <a:off x="1680700" y="1539475"/>
            <a:ext cx="1604400" cy="8589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Fastq Quality Control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/>
              <a:t>-- FastQC --</a:t>
            </a:r>
            <a:endParaRPr i="1"/>
          </a:p>
        </p:txBody>
      </p:sp>
      <p:sp>
        <p:nvSpPr>
          <p:cNvPr id="169" name="Google Shape;169;p40"/>
          <p:cNvSpPr/>
          <p:nvPr/>
        </p:nvSpPr>
        <p:spPr>
          <a:xfrm>
            <a:off x="1680700" y="2609000"/>
            <a:ext cx="1604400" cy="8589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chemeClr val="dk1"/>
                </a:solidFill>
              </a:rPr>
              <a:t>Mapping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>
                <a:solidFill>
                  <a:schemeClr val="dk1"/>
                </a:solidFill>
              </a:rPr>
              <a:t>-- Bowtie2/Bwa --</a:t>
            </a:r>
            <a:endParaRPr b="1"/>
          </a:p>
        </p:txBody>
      </p:sp>
      <p:sp>
        <p:nvSpPr>
          <p:cNvPr id="170" name="Google Shape;170;p40"/>
          <p:cNvSpPr/>
          <p:nvPr/>
        </p:nvSpPr>
        <p:spPr>
          <a:xfrm>
            <a:off x="1680700" y="970775"/>
            <a:ext cx="1604400" cy="34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Reads (Fastq)</a:t>
            </a:r>
            <a:endParaRPr/>
          </a:p>
        </p:txBody>
      </p:sp>
      <p:sp>
        <p:nvSpPr>
          <p:cNvPr id="171" name="Google Shape;171;p40"/>
          <p:cNvSpPr/>
          <p:nvPr/>
        </p:nvSpPr>
        <p:spPr>
          <a:xfrm>
            <a:off x="284500" y="2609006"/>
            <a:ext cx="1103700" cy="85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Reference genome (Fasta)</a:t>
            </a:r>
            <a:endParaRPr/>
          </a:p>
        </p:txBody>
      </p:sp>
      <p:sp>
        <p:nvSpPr>
          <p:cNvPr id="172" name="Google Shape;172;p40"/>
          <p:cNvSpPr/>
          <p:nvPr/>
        </p:nvSpPr>
        <p:spPr>
          <a:xfrm>
            <a:off x="3684250" y="2609006"/>
            <a:ext cx="1604400" cy="8589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Processing Post Alignement</a:t>
            </a:r>
            <a:endParaRPr i="1"/>
          </a:p>
        </p:txBody>
      </p:sp>
      <p:sp>
        <p:nvSpPr>
          <p:cNvPr id="173" name="Google Shape;173;p40"/>
          <p:cNvSpPr/>
          <p:nvPr/>
        </p:nvSpPr>
        <p:spPr>
          <a:xfrm>
            <a:off x="5663125" y="2609006"/>
            <a:ext cx="1436700" cy="8589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Variant Calling</a:t>
            </a:r>
            <a:endParaRPr i="1"/>
          </a:p>
        </p:txBody>
      </p:sp>
      <p:sp>
        <p:nvSpPr>
          <p:cNvPr id="174" name="Google Shape;174;p40"/>
          <p:cNvSpPr/>
          <p:nvPr/>
        </p:nvSpPr>
        <p:spPr>
          <a:xfrm>
            <a:off x="7462750" y="2609006"/>
            <a:ext cx="1436700" cy="8589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Filtrage &amp; Annotation</a:t>
            </a:r>
            <a:endParaRPr i="1"/>
          </a:p>
        </p:txBody>
      </p:sp>
      <p:sp>
        <p:nvSpPr>
          <p:cNvPr id="175" name="Google Shape;175;p40"/>
          <p:cNvSpPr/>
          <p:nvPr/>
        </p:nvSpPr>
        <p:spPr>
          <a:xfrm>
            <a:off x="5657350" y="1255650"/>
            <a:ext cx="1436700" cy="8589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Variants Structuraux</a:t>
            </a:r>
            <a:endParaRPr i="1"/>
          </a:p>
        </p:txBody>
      </p:sp>
      <p:sp>
        <p:nvSpPr>
          <p:cNvPr id="176" name="Google Shape;176;p40"/>
          <p:cNvSpPr/>
          <p:nvPr/>
        </p:nvSpPr>
        <p:spPr>
          <a:xfrm>
            <a:off x="5663125" y="3940200"/>
            <a:ext cx="1436700" cy="858900"/>
          </a:xfrm>
          <a:prstGeom prst="rect">
            <a:avLst/>
          </a:prstGeom>
          <a:solidFill>
            <a:srgbClr val="DD7E6B"/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Copy Number </a:t>
            </a:r>
            <a:endParaRPr i="1"/>
          </a:p>
        </p:txBody>
      </p:sp>
      <p:cxnSp>
        <p:nvCxnSpPr>
          <p:cNvPr id="177" name="Google Shape;177;p40"/>
          <p:cNvCxnSpPr>
            <a:stCxn id="172" idx="2"/>
            <a:endCxn id="176" idx="1"/>
          </p:cNvCxnSpPr>
          <p:nvPr/>
        </p:nvCxnSpPr>
        <p:spPr>
          <a:xfrm flipH="1" rot="-5400000">
            <a:off x="4623850" y="3330506"/>
            <a:ext cx="901800" cy="1176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triangle"/>
          </a:ln>
        </p:spPr>
      </p:cxnSp>
      <p:cxnSp>
        <p:nvCxnSpPr>
          <p:cNvPr id="178" name="Google Shape;178;p40"/>
          <p:cNvCxnSpPr>
            <a:stCxn id="172" idx="0"/>
            <a:endCxn id="175" idx="1"/>
          </p:cNvCxnSpPr>
          <p:nvPr/>
        </p:nvCxnSpPr>
        <p:spPr>
          <a:xfrm rot="-5400000">
            <a:off x="4609900" y="1561556"/>
            <a:ext cx="924000" cy="11709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triangle"/>
          </a:ln>
        </p:spPr>
      </p:cxnSp>
      <p:cxnSp>
        <p:nvCxnSpPr>
          <p:cNvPr id="179" name="Google Shape;179;p40"/>
          <p:cNvCxnSpPr>
            <a:stCxn id="172" idx="3"/>
            <a:endCxn id="173" idx="1"/>
          </p:cNvCxnSpPr>
          <p:nvPr/>
        </p:nvCxnSpPr>
        <p:spPr>
          <a:xfrm>
            <a:off x="5288650" y="3038456"/>
            <a:ext cx="374400" cy="6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" name="Google Shape;180;p40"/>
          <p:cNvCxnSpPr>
            <a:stCxn id="173" idx="3"/>
            <a:endCxn id="174" idx="1"/>
          </p:cNvCxnSpPr>
          <p:nvPr/>
        </p:nvCxnSpPr>
        <p:spPr>
          <a:xfrm>
            <a:off x="7099825" y="3038456"/>
            <a:ext cx="363000" cy="600"/>
          </a:xfrm>
          <a:prstGeom prst="bentConnector3">
            <a:avLst>
              <a:gd fmla="val 4999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" name="Google Shape;181;p40"/>
          <p:cNvCxnSpPr>
            <a:stCxn id="169" idx="3"/>
            <a:endCxn id="172" idx="1"/>
          </p:cNvCxnSpPr>
          <p:nvPr/>
        </p:nvCxnSpPr>
        <p:spPr>
          <a:xfrm>
            <a:off x="3285100" y="3038450"/>
            <a:ext cx="399300" cy="600"/>
          </a:xfrm>
          <a:prstGeom prst="bentConnector3">
            <a:avLst>
              <a:gd fmla="val 4998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" name="Google Shape;182;p40"/>
          <p:cNvCxnSpPr>
            <a:stCxn id="168" idx="2"/>
            <a:endCxn id="169" idx="0"/>
          </p:cNvCxnSpPr>
          <p:nvPr/>
        </p:nvCxnSpPr>
        <p:spPr>
          <a:xfrm flipH="1" rot="-5400000">
            <a:off x="2377900" y="2503375"/>
            <a:ext cx="210600" cy="6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" name="Google Shape;183;p40"/>
          <p:cNvCxnSpPr>
            <a:stCxn id="170" idx="2"/>
            <a:endCxn id="168" idx="0"/>
          </p:cNvCxnSpPr>
          <p:nvPr/>
        </p:nvCxnSpPr>
        <p:spPr>
          <a:xfrm flipH="1" rot="-5400000">
            <a:off x="2372500" y="1428575"/>
            <a:ext cx="221400" cy="600"/>
          </a:xfrm>
          <a:prstGeom prst="bentConnector3">
            <a:avLst>
              <a:gd fmla="val 49977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" name="Google Shape;184;p40"/>
          <p:cNvCxnSpPr>
            <a:stCxn id="171" idx="3"/>
            <a:endCxn id="169" idx="1"/>
          </p:cNvCxnSpPr>
          <p:nvPr/>
        </p:nvCxnSpPr>
        <p:spPr>
          <a:xfrm>
            <a:off x="1388200" y="3038456"/>
            <a:ext cx="2925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" name="Google Shape;185;p40"/>
          <p:cNvCxnSpPr/>
          <p:nvPr/>
        </p:nvCxnSpPr>
        <p:spPr>
          <a:xfrm>
            <a:off x="3409900" y="947350"/>
            <a:ext cx="11700" cy="39129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6" name="Google Shape;186;p4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8"/>
          <p:cNvSpPr txBox="1"/>
          <p:nvPr>
            <p:ph idx="4294967295" type="title"/>
          </p:nvPr>
        </p:nvSpPr>
        <p:spPr>
          <a:xfrm>
            <a:off x="457200" y="119063"/>
            <a:ext cx="82296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fr"/>
              <a:t>Our aim : a CNA profile (L2R)</a:t>
            </a:r>
            <a:endParaRPr/>
          </a:p>
        </p:txBody>
      </p:sp>
      <p:sp>
        <p:nvSpPr>
          <p:cNvPr id="470" name="Google Shape;470;p58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:\Projets\P23\P23_JARA\03_Controles_qualites\CGH\batch_20120807\GC5\18602_1_1_GC5_mpf0.5_uSD0.5_nrf0.5_hg19_pang.png" id="471" name="Google Shape;471;p58"/>
          <p:cNvPicPr preferRelativeResize="0"/>
          <p:nvPr/>
        </p:nvPicPr>
        <p:blipFill rotWithShape="1">
          <a:blip r:embed="rId3">
            <a:alphaModFix/>
          </a:blip>
          <a:srcRect b="4299" l="1616" r="1606" t="5374"/>
          <a:stretch/>
        </p:blipFill>
        <p:spPr>
          <a:xfrm>
            <a:off x="0" y="934640"/>
            <a:ext cx="9144000" cy="3600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58"/>
          <p:cNvGrpSpPr/>
          <p:nvPr/>
        </p:nvGrpSpPr>
        <p:grpSpPr>
          <a:xfrm>
            <a:off x="8791648" y="30793"/>
            <a:ext cx="315847" cy="274615"/>
            <a:chOff x="85725" y="87806"/>
            <a:chExt cx="401637" cy="399556"/>
          </a:xfrm>
        </p:grpSpPr>
        <p:pic>
          <p:nvPicPr>
            <p:cNvPr id="473" name="Google Shape;473;p5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5725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4" name="Google Shape;474;p58"/>
            <p:cNvSpPr txBox="1"/>
            <p:nvPr/>
          </p:nvSpPr>
          <p:spPr>
            <a:xfrm>
              <a:off x="107950" y="87806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orbel"/>
                <a:buNone/>
              </a:pPr>
              <a:r>
                <a:rPr b="1" i="0" lang="fr" sz="13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A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5" name="Google Shape;475;p58"/>
          <p:cNvGrpSpPr/>
          <p:nvPr/>
        </p:nvGrpSpPr>
        <p:grpSpPr>
          <a:xfrm>
            <a:off x="8790171" y="319842"/>
            <a:ext cx="317096" cy="274615"/>
            <a:chOff x="6997700" y="1313356"/>
            <a:chExt cx="403225" cy="399556"/>
          </a:xfrm>
        </p:grpSpPr>
        <p:pic>
          <p:nvPicPr>
            <p:cNvPr id="476" name="Google Shape;476;p5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997700" y="1316037"/>
              <a:ext cx="403225" cy="396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7" name="Google Shape;477;p58"/>
            <p:cNvSpPr txBox="1"/>
            <p:nvPr/>
          </p:nvSpPr>
          <p:spPr>
            <a:xfrm>
              <a:off x="7019925" y="1313356"/>
              <a:ext cx="360300" cy="34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orbel"/>
                <a:buNone/>
              </a:pPr>
              <a:r>
                <a:rPr b="1" i="0" lang="fr" sz="13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S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9"/>
          <p:cNvSpPr txBox="1"/>
          <p:nvPr>
            <p:ph idx="4294967295" type="title"/>
          </p:nvPr>
        </p:nvSpPr>
        <p:spPr>
          <a:xfrm>
            <a:off x="457200" y="42870"/>
            <a:ext cx="8229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fr"/>
              <a:t>Our aim : a CNA profile (BAF)</a:t>
            </a:r>
            <a:endParaRPr/>
          </a:p>
        </p:txBody>
      </p:sp>
      <p:sp>
        <p:nvSpPr>
          <p:cNvPr id="483" name="Google Shape;483;p59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4" name="Google Shape;484;p59"/>
          <p:cNvGrpSpPr/>
          <p:nvPr/>
        </p:nvGrpSpPr>
        <p:grpSpPr>
          <a:xfrm>
            <a:off x="8791648" y="30793"/>
            <a:ext cx="315847" cy="274615"/>
            <a:chOff x="85725" y="87806"/>
            <a:chExt cx="401637" cy="399556"/>
          </a:xfrm>
        </p:grpSpPr>
        <p:pic>
          <p:nvPicPr>
            <p:cNvPr id="485" name="Google Shape;485;p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5725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6" name="Google Shape;486;p59"/>
            <p:cNvSpPr txBox="1"/>
            <p:nvPr/>
          </p:nvSpPr>
          <p:spPr>
            <a:xfrm>
              <a:off x="107950" y="87806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orbel"/>
                <a:buNone/>
              </a:pPr>
              <a:r>
                <a:rPr b="1" i="0" lang="fr" sz="13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A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7" name="Google Shape;487;p59"/>
          <p:cNvGrpSpPr/>
          <p:nvPr/>
        </p:nvGrpSpPr>
        <p:grpSpPr>
          <a:xfrm>
            <a:off x="8790171" y="319842"/>
            <a:ext cx="317096" cy="274615"/>
            <a:chOff x="6997700" y="1313356"/>
            <a:chExt cx="403225" cy="399556"/>
          </a:xfrm>
        </p:grpSpPr>
        <p:pic>
          <p:nvPicPr>
            <p:cNvPr id="488" name="Google Shape;488;p5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997700" y="1316037"/>
              <a:ext cx="403225" cy="396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9" name="Google Shape;489;p59"/>
            <p:cNvSpPr txBox="1"/>
            <p:nvPr/>
          </p:nvSpPr>
          <p:spPr>
            <a:xfrm>
              <a:off x="7019925" y="1313356"/>
              <a:ext cx="360300" cy="34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orbel"/>
                <a:buNone/>
              </a:pPr>
              <a:r>
                <a:rPr b="1" i="0" lang="fr" sz="13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S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picture containing chart&#10;&#10;Description automatically generated" id="490" name="Google Shape;490;p59"/>
          <p:cNvPicPr preferRelativeResize="0"/>
          <p:nvPr/>
        </p:nvPicPr>
        <p:blipFill rotWithShape="1">
          <a:blip r:embed="rId5">
            <a:alphaModFix/>
          </a:blip>
          <a:srcRect b="15261" l="0" r="219" t="0"/>
          <a:stretch/>
        </p:blipFill>
        <p:spPr>
          <a:xfrm>
            <a:off x="315950" y="2890150"/>
            <a:ext cx="4045325" cy="2171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1" name="Google Shape;491;p59"/>
          <p:cNvGrpSpPr/>
          <p:nvPr/>
        </p:nvGrpSpPr>
        <p:grpSpPr>
          <a:xfrm>
            <a:off x="4253641" y="836581"/>
            <a:ext cx="4874442" cy="3986588"/>
            <a:chOff x="4746940" y="1619134"/>
            <a:chExt cx="4533521" cy="4127758"/>
          </a:xfrm>
        </p:grpSpPr>
        <p:pic>
          <p:nvPicPr>
            <p:cNvPr descr="Diagram&#10;&#10;Description automatically generated" id="492" name="Google Shape;492;p59"/>
            <p:cNvPicPr preferRelativeResize="0"/>
            <p:nvPr/>
          </p:nvPicPr>
          <p:blipFill rotWithShape="1">
            <a:blip r:embed="rId6">
              <a:alphaModFix/>
            </a:blip>
            <a:srcRect b="50958" l="0" r="299" t="0"/>
            <a:stretch/>
          </p:blipFill>
          <p:spPr>
            <a:xfrm>
              <a:off x="4992851" y="1619134"/>
              <a:ext cx="3868231" cy="24998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3" name="Google Shape;493;p59"/>
            <p:cNvSpPr txBox="1"/>
            <p:nvPr/>
          </p:nvSpPr>
          <p:spPr>
            <a:xfrm>
              <a:off x="6782040" y="3605910"/>
              <a:ext cx="296100" cy="29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800"/>
                <a:buFont typeface="Verdana"/>
                <a:buNone/>
              </a:pPr>
              <a:r>
                <a:rPr b="1" i="0" lang="fr" sz="1800" u="none" cap="none" strike="noStrike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59"/>
            <p:cNvSpPr txBox="1"/>
            <p:nvPr/>
          </p:nvSpPr>
          <p:spPr>
            <a:xfrm>
              <a:off x="6782040" y="2546544"/>
              <a:ext cx="296100" cy="29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800"/>
                <a:buFont typeface="Verdana"/>
                <a:buNone/>
              </a:pPr>
              <a:r>
                <a:rPr b="1" i="0" lang="fr" sz="1800" u="none" cap="none" strike="noStrike">
                  <a:solidFill>
                    <a:srgbClr val="0070C0"/>
                  </a:solidFill>
                  <a:latin typeface="Verdana"/>
                  <a:ea typeface="Verdana"/>
                  <a:cs typeface="Verdana"/>
                  <a:sym typeface="Verdana"/>
                </a:rPr>
                <a:t>B</a:t>
              </a:r>
              <a:endParaRPr b="1" i="0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59"/>
            <p:cNvSpPr txBox="1"/>
            <p:nvPr/>
          </p:nvSpPr>
          <p:spPr>
            <a:xfrm>
              <a:off x="8278161" y="3345714"/>
              <a:ext cx="1002300" cy="31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800"/>
                <a:buFont typeface="Verdana"/>
                <a:buNone/>
              </a:pPr>
              <a:r>
                <a:rPr b="1" i="0" lang="fr" sz="1800" u="none" cap="none" strike="noStrike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rPr>
                <a:t>AA</a:t>
              </a:r>
              <a:r>
                <a:rPr b="1" i="0" lang="fr" sz="1800" u="none" cap="none" strike="noStrike">
                  <a:solidFill>
                    <a:srgbClr val="0070C0"/>
                  </a:solidFill>
                  <a:latin typeface="Verdana"/>
                  <a:ea typeface="Verdana"/>
                  <a:cs typeface="Verdana"/>
                  <a:sym typeface="Verdana"/>
                </a:rPr>
                <a:t>B</a:t>
              </a:r>
              <a:endParaRPr b="0" i="0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59"/>
            <p:cNvSpPr txBox="1"/>
            <p:nvPr/>
          </p:nvSpPr>
          <p:spPr>
            <a:xfrm>
              <a:off x="8278160" y="3754592"/>
              <a:ext cx="1002300" cy="31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800"/>
                <a:buFont typeface="Verdana"/>
                <a:buNone/>
              </a:pPr>
              <a:r>
                <a:rPr b="1" i="0" lang="fr" sz="1800" u="none" cap="none" strike="noStrike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rPr>
                <a:t>AAA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59"/>
            <p:cNvSpPr txBox="1"/>
            <p:nvPr/>
          </p:nvSpPr>
          <p:spPr>
            <a:xfrm>
              <a:off x="8278160" y="2843909"/>
              <a:ext cx="1002300" cy="31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800"/>
                <a:buFont typeface="Verdana"/>
                <a:buNone/>
              </a:pPr>
              <a:r>
                <a:rPr b="1" i="0" lang="fr" sz="1800" u="none" cap="none" strike="noStrike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rPr>
                <a:t>A</a:t>
              </a:r>
              <a:r>
                <a:rPr b="1" i="0" lang="fr" sz="1800" u="none" cap="none" strike="noStrike">
                  <a:solidFill>
                    <a:srgbClr val="0070C0"/>
                  </a:solidFill>
                  <a:latin typeface="Verdana"/>
                  <a:ea typeface="Verdana"/>
                  <a:cs typeface="Verdana"/>
                  <a:sym typeface="Verdana"/>
                </a:rPr>
                <a:t>BB</a:t>
              </a:r>
              <a:endParaRPr b="0" i="0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59"/>
            <p:cNvSpPr txBox="1"/>
            <p:nvPr/>
          </p:nvSpPr>
          <p:spPr>
            <a:xfrm>
              <a:off x="8278160" y="2388567"/>
              <a:ext cx="1002300" cy="31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800"/>
                <a:buFont typeface="Verdana"/>
                <a:buNone/>
              </a:pPr>
              <a:r>
                <a:rPr b="1" i="0" lang="fr" sz="1800" u="none" cap="none" strike="noStrike">
                  <a:solidFill>
                    <a:srgbClr val="0070C0"/>
                  </a:solidFill>
                  <a:latin typeface="Verdana"/>
                  <a:ea typeface="Verdana"/>
                  <a:cs typeface="Verdana"/>
                  <a:sym typeface="Verdana"/>
                </a:rPr>
                <a:t>BBB</a:t>
              </a:r>
              <a:endParaRPr b="0" i="0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59"/>
            <p:cNvSpPr txBox="1"/>
            <p:nvPr/>
          </p:nvSpPr>
          <p:spPr>
            <a:xfrm>
              <a:off x="4746940" y="3745299"/>
              <a:ext cx="1002300" cy="31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800"/>
                <a:buFont typeface="Verdana"/>
                <a:buNone/>
              </a:pPr>
              <a:r>
                <a:rPr b="1" i="0" lang="fr" sz="1800" u="none" cap="none" strike="noStrike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rPr>
                <a:t>AA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59"/>
            <p:cNvSpPr txBox="1"/>
            <p:nvPr/>
          </p:nvSpPr>
          <p:spPr>
            <a:xfrm>
              <a:off x="4746941" y="2388567"/>
              <a:ext cx="1002300" cy="31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800"/>
                <a:buFont typeface="Verdana"/>
                <a:buNone/>
              </a:pPr>
              <a:r>
                <a:rPr b="1" i="0" lang="fr" sz="1800" u="none" cap="none" strike="noStrike">
                  <a:solidFill>
                    <a:srgbClr val="0070C0"/>
                  </a:solidFill>
                  <a:latin typeface="Verdana"/>
                  <a:ea typeface="Verdana"/>
                  <a:cs typeface="Verdana"/>
                  <a:sym typeface="Verdana"/>
                </a:rPr>
                <a:t>BB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Diagram&#10;&#10;Description automatically generated" id="501" name="Google Shape;501;p59"/>
            <p:cNvPicPr preferRelativeResize="0"/>
            <p:nvPr/>
          </p:nvPicPr>
          <p:blipFill rotWithShape="1">
            <a:blip r:embed="rId6">
              <a:alphaModFix/>
            </a:blip>
            <a:srcRect b="6898" l="0" r="0" t="61166"/>
            <a:stretch/>
          </p:blipFill>
          <p:spPr>
            <a:xfrm>
              <a:off x="4998712" y="4119038"/>
              <a:ext cx="3879695" cy="16278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2" name="Google Shape;502;p59"/>
          <p:cNvGrpSpPr/>
          <p:nvPr/>
        </p:nvGrpSpPr>
        <p:grpSpPr>
          <a:xfrm>
            <a:off x="434306" y="754806"/>
            <a:ext cx="3882663" cy="2066001"/>
            <a:chOff x="434306" y="754806"/>
            <a:chExt cx="3882663" cy="2066001"/>
          </a:xfrm>
        </p:grpSpPr>
        <p:sp>
          <p:nvSpPr>
            <p:cNvPr id="503" name="Google Shape;503;p59"/>
            <p:cNvSpPr txBox="1"/>
            <p:nvPr/>
          </p:nvSpPr>
          <p:spPr>
            <a:xfrm>
              <a:off x="1788869" y="793597"/>
              <a:ext cx="2528100" cy="139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A </a:t>
              </a:r>
              <a:r>
                <a:rPr b="1" i="0" lang="fr" sz="1200" u="none" cap="none" strike="noStrike">
                  <a:solidFill>
                    <a:srgbClr val="FFD05D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1" i="0" lang="fr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fr" sz="1200" u="none" cap="none" strike="noStrike">
                  <a:solidFill>
                    <a:srgbClr val="0000FF"/>
                  </a:solidFill>
                  <a:highlight>
                    <a:srgbClr val="00FF00"/>
                  </a:highlight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lang="fr" sz="1200">
                  <a:solidFill>
                    <a:srgbClr val="0000FF"/>
                  </a:solidFill>
                  <a:highlight>
                    <a:srgbClr val="00FF00"/>
                  </a:highlight>
                </a:rPr>
                <a:t>A</a:t>
              </a:r>
              <a:r>
                <a:rPr b="1" i="0" lang="fr" sz="1200" u="none" cap="none" strike="noStrike">
                  <a:solidFill>
                    <a:srgbClr val="0000FF"/>
                  </a:solidFill>
                  <a:highlight>
                    <a:srgbClr val="00FF00"/>
                  </a:highlight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479249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D05D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479249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fr" sz="1200" u="none" cap="none" strike="noStrike">
                  <a:solidFill>
                    <a:srgbClr val="0000FF"/>
                  </a:solidFill>
                  <a:highlight>
                    <a:srgbClr val="00FF00"/>
                  </a:highlight>
                  <a:latin typeface="Arial"/>
                  <a:ea typeface="Arial"/>
                  <a:cs typeface="Arial"/>
                  <a:sym typeface="Arial"/>
                </a:rPr>
                <a:t> A 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A </a:t>
              </a:r>
              <a:r>
                <a:rPr b="1" i="0" lang="fr" sz="1200" u="none" cap="none" strike="noStrike">
                  <a:solidFill>
                    <a:srgbClr val="FFD05D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479249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D05D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 b="1" i="0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A </a:t>
              </a:r>
              <a:r>
                <a:rPr b="1" i="0" lang="fr" sz="1200" u="none" cap="none" strike="noStrike">
                  <a:solidFill>
                    <a:srgbClr val="FFD05D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1" i="0" lang="fr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fr" sz="1200" u="none" cap="none" strike="noStrike">
                  <a:solidFill>
                    <a:srgbClr val="0000FF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0000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fr" sz="1200" u="none" cap="none" strike="noStrike">
                  <a:solidFill>
                    <a:srgbClr val="0000FF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479249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D05D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479249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A A </a:t>
              </a:r>
              <a:r>
                <a:rPr b="1" i="0" lang="fr" sz="1200" u="none" cap="none" strike="noStrike">
                  <a:solidFill>
                    <a:srgbClr val="FFD05D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479249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D05D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/>
            </a:p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A </a:t>
              </a:r>
              <a:r>
                <a:rPr b="1" i="0" lang="fr" sz="1200" u="none" cap="none" strike="noStrike">
                  <a:solidFill>
                    <a:srgbClr val="FFD05D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1" i="0" lang="fr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lang="fr" sz="1200">
                  <a:solidFill>
                    <a:srgbClr val="0000FF"/>
                  </a:solidFill>
                  <a:highlight>
                    <a:srgbClr val="FFFF00"/>
                  </a:highlight>
                </a:rPr>
                <a:t> </a:t>
              </a:r>
              <a:r>
                <a:rPr b="1" lang="fr" sz="1200">
                  <a:solidFill>
                    <a:srgbClr val="FF0000"/>
                  </a:solidFill>
                  <a:highlight>
                    <a:srgbClr val="FFFF00"/>
                  </a:highlight>
                </a:rPr>
                <a:t>C</a:t>
              </a:r>
              <a:r>
                <a:rPr b="1" lang="fr" sz="1200">
                  <a:solidFill>
                    <a:srgbClr val="0000FF"/>
                  </a:solidFill>
                  <a:highlight>
                    <a:srgbClr val="FFFF00"/>
                  </a:highlight>
                </a:rPr>
                <a:t> </a:t>
              </a:r>
              <a:r>
                <a:rPr b="1" i="0" lang="fr" sz="1200" u="none" cap="none" strike="noStrike">
                  <a:solidFill>
                    <a:srgbClr val="479249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D05D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479249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fr" sz="1200" u="none" cap="none" strike="noStrike">
                  <a:solidFill>
                    <a:srgbClr val="0000FF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479249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rPr>
                <a:t>G</a:t>
              </a:r>
              <a:r>
                <a:rPr b="1" i="0" lang="fr" sz="1200" u="none" cap="none" strike="noStrike">
                  <a:solidFill>
                    <a:srgbClr val="0000FF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A </a:t>
              </a:r>
              <a:r>
                <a:rPr b="1" i="0" lang="fr" sz="1200" u="none" cap="none" strike="noStrike">
                  <a:solidFill>
                    <a:srgbClr val="FFD05D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479249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D05D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A </a:t>
              </a:r>
              <a:r>
                <a:rPr b="1" i="0" lang="fr" sz="1200" u="none" cap="none" strike="noStrike">
                  <a:solidFill>
                    <a:srgbClr val="FFD05D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1" i="0" lang="fr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lang="fr" sz="1200">
                  <a:solidFill>
                    <a:srgbClr val="0000FF"/>
                  </a:solidFill>
                  <a:highlight>
                    <a:srgbClr val="FFFF00"/>
                  </a:highlight>
                </a:rPr>
                <a:t> </a:t>
              </a:r>
              <a:r>
                <a:rPr b="1" lang="fr" sz="1200">
                  <a:solidFill>
                    <a:srgbClr val="FF0000"/>
                  </a:solidFill>
                  <a:highlight>
                    <a:srgbClr val="FFFF00"/>
                  </a:highlight>
                </a:rPr>
                <a:t>C</a:t>
              </a:r>
              <a:r>
                <a:rPr b="1" lang="fr" sz="1200">
                  <a:solidFill>
                    <a:srgbClr val="0000FF"/>
                  </a:solidFill>
                  <a:highlight>
                    <a:srgbClr val="FFFF00"/>
                  </a:highlight>
                </a:rPr>
                <a:t> </a:t>
              </a:r>
              <a:r>
                <a:rPr b="1" i="0" lang="fr" sz="1200" u="none" cap="none" strike="noStrike">
                  <a:solidFill>
                    <a:srgbClr val="479249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D05D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479249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A A </a:t>
              </a:r>
              <a:r>
                <a:rPr b="1" i="0" lang="fr" sz="1200" u="none" cap="none" strike="noStrike">
                  <a:solidFill>
                    <a:srgbClr val="FFD05D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479249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D05D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A </a:t>
              </a:r>
              <a:r>
                <a:rPr b="1" i="0" lang="fr" sz="1200" u="none" cap="none" strike="noStrike">
                  <a:solidFill>
                    <a:srgbClr val="FFD05D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1" i="0" lang="fr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lang="fr" sz="1200">
                  <a:solidFill>
                    <a:srgbClr val="0000FF"/>
                  </a:solidFill>
                  <a:highlight>
                    <a:srgbClr val="FFFF00"/>
                  </a:highlight>
                </a:rPr>
                <a:t> </a:t>
              </a:r>
              <a:r>
                <a:rPr b="1" lang="fr" sz="1200">
                  <a:solidFill>
                    <a:srgbClr val="FF0000"/>
                  </a:solidFill>
                  <a:highlight>
                    <a:srgbClr val="FFFF00"/>
                  </a:highlight>
                </a:rPr>
                <a:t>C</a:t>
              </a:r>
              <a:r>
                <a:rPr b="1" lang="fr" sz="1200">
                  <a:solidFill>
                    <a:srgbClr val="0000FF"/>
                  </a:solidFill>
                  <a:highlight>
                    <a:srgbClr val="FFFF00"/>
                  </a:highlight>
                </a:rPr>
                <a:t> </a:t>
              </a:r>
              <a:r>
                <a:rPr b="1" i="0" lang="fr" sz="1200" u="none" cap="none" strike="noStrike">
                  <a:solidFill>
                    <a:srgbClr val="479249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D05D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479249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fr" sz="1200" u="none" cap="none" strike="noStrike">
                  <a:solidFill>
                    <a:srgbClr val="0000FF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479249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rPr>
                <a:t>G</a:t>
              </a:r>
              <a:r>
                <a:rPr b="1" i="0" lang="fr" sz="1200" u="none" cap="none" strike="noStrike">
                  <a:solidFill>
                    <a:srgbClr val="0000FF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A </a:t>
              </a:r>
              <a:r>
                <a:rPr b="1" i="0" lang="fr" sz="1200" u="none" cap="none" strike="noStrike">
                  <a:solidFill>
                    <a:srgbClr val="FFD05D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479249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D05D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/>
            </a:p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A </a:t>
              </a:r>
              <a:r>
                <a:rPr b="1" i="0" lang="fr" sz="1200" u="none" cap="none" strike="noStrike">
                  <a:solidFill>
                    <a:srgbClr val="FFD05D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1" i="0" lang="fr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lang="fr" sz="1200">
                  <a:solidFill>
                    <a:srgbClr val="0000FF"/>
                  </a:solidFill>
                  <a:highlight>
                    <a:srgbClr val="FFFF00"/>
                  </a:highlight>
                </a:rPr>
                <a:t> </a:t>
              </a:r>
              <a:r>
                <a:rPr b="1" lang="fr" sz="1200">
                  <a:solidFill>
                    <a:srgbClr val="FF0000"/>
                  </a:solidFill>
                  <a:highlight>
                    <a:srgbClr val="FFFF00"/>
                  </a:highlight>
                </a:rPr>
                <a:t>C</a:t>
              </a:r>
              <a:r>
                <a:rPr b="1" lang="fr" sz="1200">
                  <a:solidFill>
                    <a:srgbClr val="0000FF"/>
                  </a:solidFill>
                  <a:highlight>
                    <a:srgbClr val="FFFF00"/>
                  </a:highlight>
                </a:rPr>
                <a:t> </a:t>
              </a:r>
              <a:r>
                <a:rPr b="1" i="0" lang="fr" sz="1200" u="none" cap="none" strike="noStrike">
                  <a:solidFill>
                    <a:srgbClr val="479249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D05D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479249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fr" sz="1200" u="none" cap="none" strike="noStrike">
                  <a:solidFill>
                    <a:srgbClr val="0000FF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479249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rPr>
                <a:t>G</a:t>
              </a:r>
              <a:r>
                <a:rPr b="1" i="0" lang="fr" sz="1200" u="none" cap="none" strike="noStrike">
                  <a:solidFill>
                    <a:srgbClr val="0000FF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A </a:t>
              </a:r>
              <a:r>
                <a:rPr b="1" i="0" lang="fr" sz="1200" u="none" cap="none" strike="noStrike">
                  <a:solidFill>
                    <a:srgbClr val="FFD05D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479249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D05D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/>
            </a:p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A </a:t>
              </a:r>
              <a:r>
                <a:rPr b="1" i="0" lang="fr" sz="1200" u="none" cap="none" strike="noStrike">
                  <a:solidFill>
                    <a:srgbClr val="FFD05D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1" i="0" lang="fr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lang="fr" sz="1200">
                  <a:solidFill>
                    <a:srgbClr val="0000FF"/>
                  </a:solidFill>
                  <a:highlight>
                    <a:srgbClr val="FFFF00"/>
                  </a:highlight>
                </a:rPr>
                <a:t> </a:t>
              </a:r>
              <a:r>
                <a:rPr b="1" lang="fr" sz="1200">
                  <a:solidFill>
                    <a:srgbClr val="FF0000"/>
                  </a:solidFill>
                  <a:highlight>
                    <a:srgbClr val="FFFF00"/>
                  </a:highlight>
                </a:rPr>
                <a:t>C</a:t>
              </a:r>
              <a:r>
                <a:rPr b="1" lang="fr" sz="1200">
                  <a:solidFill>
                    <a:srgbClr val="0000FF"/>
                  </a:solidFill>
                  <a:highlight>
                    <a:srgbClr val="FFFF00"/>
                  </a:highlight>
                </a:rPr>
                <a:t> </a:t>
              </a:r>
              <a:r>
                <a:rPr b="1" i="0" lang="fr" sz="1200" u="none" cap="none" strike="noStrike">
                  <a:solidFill>
                    <a:srgbClr val="479249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D05D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479249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A A </a:t>
              </a:r>
              <a:r>
                <a:rPr b="1" i="0" lang="fr" sz="1200" u="none" cap="none" strike="noStrike">
                  <a:solidFill>
                    <a:srgbClr val="FFD05D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479249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D05D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59"/>
            <p:cNvSpPr txBox="1"/>
            <p:nvPr/>
          </p:nvSpPr>
          <p:spPr>
            <a:xfrm>
              <a:off x="508000" y="785447"/>
              <a:ext cx="1189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fr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REFERENCE</a:t>
              </a:r>
              <a:endParaRPr b="1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05" name="Google Shape;505;p59"/>
            <p:cNvCxnSpPr/>
            <p:nvPr/>
          </p:nvCxnSpPr>
          <p:spPr>
            <a:xfrm>
              <a:off x="500428" y="1083102"/>
              <a:ext cx="3673200" cy="0"/>
            </a:xfrm>
            <a:prstGeom prst="straightConnector1">
              <a:avLst/>
            </a:prstGeom>
            <a:noFill/>
            <a:ln cap="flat" cmpd="sng" w="2857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06" name="Google Shape;506;p59"/>
            <p:cNvSpPr txBox="1"/>
            <p:nvPr/>
          </p:nvSpPr>
          <p:spPr>
            <a:xfrm>
              <a:off x="507999" y="1715965"/>
              <a:ext cx="1189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fr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READS</a:t>
              </a:r>
              <a:endParaRPr b="1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07" name="Google Shape;507;p59"/>
            <p:cNvCxnSpPr/>
            <p:nvPr/>
          </p:nvCxnSpPr>
          <p:spPr>
            <a:xfrm>
              <a:off x="549274" y="2259806"/>
              <a:ext cx="3673200" cy="0"/>
            </a:xfrm>
            <a:prstGeom prst="straightConnector1">
              <a:avLst/>
            </a:prstGeom>
            <a:noFill/>
            <a:ln cap="flat" cmpd="sng" w="2857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08" name="Google Shape;508;p59"/>
            <p:cNvSpPr txBox="1"/>
            <p:nvPr/>
          </p:nvSpPr>
          <p:spPr>
            <a:xfrm>
              <a:off x="507998" y="2258157"/>
              <a:ext cx="1189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fr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"B" COUNTS</a:t>
              </a:r>
              <a:endParaRPr b="1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59"/>
            <p:cNvSpPr txBox="1"/>
            <p:nvPr/>
          </p:nvSpPr>
          <p:spPr>
            <a:xfrm>
              <a:off x="2764690" y="2258156"/>
              <a:ext cx="1189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fr" sz="1200" u="none" cap="none" strike="noStrike">
                  <a:solidFill>
                    <a:srgbClr val="479249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rPr>
                <a:t> 3 </a:t>
              </a:r>
              <a:endParaRPr b="1" i="0" sz="1200" u="none" cap="none" strike="noStrike">
                <a:solidFill>
                  <a:srgbClr val="479249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59"/>
            <p:cNvSpPr txBox="1"/>
            <p:nvPr/>
          </p:nvSpPr>
          <p:spPr>
            <a:xfrm>
              <a:off x="507998" y="2397368"/>
              <a:ext cx="1521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fr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TOTAL COUNTS</a:t>
              </a:r>
              <a:endParaRPr b="1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59"/>
            <p:cNvSpPr txBox="1"/>
            <p:nvPr/>
          </p:nvSpPr>
          <p:spPr>
            <a:xfrm>
              <a:off x="2774459" y="2397367"/>
              <a:ext cx="1189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fr" sz="1200" u="none" cap="none" strike="noStrike">
                  <a:solidFill>
                    <a:srgbClr val="404040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 b="0" i="0" sz="14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59"/>
            <p:cNvSpPr txBox="1"/>
            <p:nvPr/>
          </p:nvSpPr>
          <p:spPr>
            <a:xfrm>
              <a:off x="507998" y="2543906"/>
              <a:ext cx="1521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fr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BAF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59"/>
            <p:cNvSpPr txBox="1"/>
            <p:nvPr/>
          </p:nvSpPr>
          <p:spPr>
            <a:xfrm>
              <a:off x="2784228" y="2529251"/>
              <a:ext cx="1189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fr" sz="1200" u="none" cap="none" strike="noStrike">
                  <a:solidFill>
                    <a:srgbClr val="404040"/>
                  </a:solidFill>
                  <a:latin typeface="Arial"/>
                  <a:ea typeface="Arial"/>
                  <a:cs typeface="Arial"/>
                  <a:sym typeface="Arial"/>
                </a:rPr>
                <a:t>0.5</a:t>
              </a:r>
              <a:endParaRPr b="0" i="0" sz="14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59"/>
            <p:cNvSpPr/>
            <p:nvPr/>
          </p:nvSpPr>
          <p:spPr>
            <a:xfrm>
              <a:off x="434306" y="754806"/>
              <a:ext cx="3868500" cy="2046900"/>
            </a:xfrm>
            <a:prstGeom prst="roundRect">
              <a:avLst>
                <a:gd fmla="val 16667" name="adj"/>
              </a:avLst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59"/>
            <p:cNvSpPr txBox="1"/>
            <p:nvPr/>
          </p:nvSpPr>
          <p:spPr>
            <a:xfrm>
              <a:off x="1850290" y="2258156"/>
              <a:ext cx="1189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fr" sz="1200" u="none" cap="none" strike="noStrike">
                  <a:solidFill>
                    <a:srgbClr val="479249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lang="fr" sz="1200">
                  <a:solidFill>
                    <a:srgbClr val="479249"/>
                  </a:solidFill>
                  <a:highlight>
                    <a:srgbClr val="FFFF00"/>
                  </a:highlight>
                </a:rPr>
                <a:t>B</a:t>
              </a:r>
              <a:r>
                <a:rPr b="1" i="0" lang="fr" sz="1200" u="none" cap="none" strike="noStrike">
                  <a:solidFill>
                    <a:srgbClr val="479249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1" i="0" sz="1200" u="none" cap="none" strike="noStrike">
                <a:solidFill>
                  <a:srgbClr val="479249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59"/>
            <p:cNvSpPr txBox="1"/>
            <p:nvPr/>
          </p:nvSpPr>
          <p:spPr>
            <a:xfrm>
              <a:off x="1860059" y="2397367"/>
              <a:ext cx="1189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fr" sz="1200" u="none" cap="none" strike="noStrike">
                  <a:solidFill>
                    <a:srgbClr val="404040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 b="0" i="0" sz="14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59"/>
            <p:cNvSpPr txBox="1"/>
            <p:nvPr/>
          </p:nvSpPr>
          <p:spPr>
            <a:xfrm>
              <a:off x="1869828" y="2529251"/>
              <a:ext cx="1189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404040"/>
                  </a:solidFill>
                </a:rPr>
                <a:t>1</a:t>
              </a:r>
              <a:endParaRPr b="0" i="0" sz="14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0"/>
          <p:cNvSpPr txBox="1"/>
          <p:nvPr>
            <p:ph idx="4294967295" type="title"/>
          </p:nvPr>
        </p:nvSpPr>
        <p:spPr>
          <a:xfrm>
            <a:off x="457200" y="42870"/>
            <a:ext cx="8229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fr"/>
              <a:t>Our aim : a CNA profile</a:t>
            </a:r>
            <a:endParaRPr/>
          </a:p>
        </p:txBody>
      </p:sp>
      <p:sp>
        <p:nvSpPr>
          <p:cNvPr id="523" name="Google Shape;523;p60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4" name="Google Shape;524;p60"/>
          <p:cNvGrpSpPr/>
          <p:nvPr/>
        </p:nvGrpSpPr>
        <p:grpSpPr>
          <a:xfrm>
            <a:off x="8791648" y="30793"/>
            <a:ext cx="315847" cy="274615"/>
            <a:chOff x="85725" y="87806"/>
            <a:chExt cx="401637" cy="399556"/>
          </a:xfrm>
        </p:grpSpPr>
        <p:pic>
          <p:nvPicPr>
            <p:cNvPr id="525" name="Google Shape;525;p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5725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6" name="Google Shape;526;p60"/>
            <p:cNvSpPr txBox="1"/>
            <p:nvPr/>
          </p:nvSpPr>
          <p:spPr>
            <a:xfrm>
              <a:off x="107950" y="87806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orbel"/>
                <a:buNone/>
              </a:pPr>
              <a:r>
                <a:rPr b="1" i="0" lang="fr" sz="13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A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7" name="Google Shape;527;p60"/>
          <p:cNvGrpSpPr/>
          <p:nvPr/>
        </p:nvGrpSpPr>
        <p:grpSpPr>
          <a:xfrm>
            <a:off x="8790171" y="319842"/>
            <a:ext cx="317096" cy="274615"/>
            <a:chOff x="6997700" y="1313356"/>
            <a:chExt cx="403225" cy="399556"/>
          </a:xfrm>
        </p:grpSpPr>
        <p:pic>
          <p:nvPicPr>
            <p:cNvPr id="528" name="Google Shape;528;p6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997700" y="1316037"/>
              <a:ext cx="403225" cy="396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9" name="Google Shape;529;p60"/>
            <p:cNvSpPr txBox="1"/>
            <p:nvPr/>
          </p:nvSpPr>
          <p:spPr>
            <a:xfrm>
              <a:off x="7019925" y="1313356"/>
              <a:ext cx="360300" cy="34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orbel"/>
                <a:buNone/>
              </a:pPr>
              <a:r>
                <a:rPr b="1" i="0" lang="fr" sz="13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S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30" name="Google Shape;530;p60"/>
          <p:cNvPicPr preferRelativeResize="0"/>
          <p:nvPr/>
        </p:nvPicPr>
        <p:blipFill rotWithShape="1">
          <a:blip r:embed="rId5">
            <a:alphaModFix/>
          </a:blip>
          <a:srcRect b="0" l="0" r="4725" t="0"/>
          <a:stretch/>
        </p:blipFill>
        <p:spPr>
          <a:xfrm>
            <a:off x="457200" y="574738"/>
            <a:ext cx="8073349" cy="4488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 Reduction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/>
              <a:t>Binning</a:t>
            </a:r>
            <a:endParaRPr sz="2200"/>
          </a:p>
        </p:txBody>
      </p:sp>
      <p:sp>
        <p:nvSpPr>
          <p:cNvPr id="536" name="Google Shape;536;p6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2"/>
          <p:cNvSpPr txBox="1"/>
          <p:nvPr>
            <p:ph type="title"/>
          </p:nvPr>
        </p:nvSpPr>
        <p:spPr>
          <a:xfrm>
            <a:off x="311700" y="118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 reduction (</a:t>
            </a:r>
            <a:r>
              <a:rPr lang="fr"/>
              <a:t>binning) : Why ?</a:t>
            </a:r>
            <a:endParaRPr/>
          </a:p>
        </p:txBody>
      </p:sp>
      <p:sp>
        <p:nvSpPr>
          <p:cNvPr id="542" name="Google Shape;542;p6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43" name="Google Shape;543;p62"/>
          <p:cNvSpPr txBox="1"/>
          <p:nvPr>
            <p:ph idx="1" type="body"/>
          </p:nvPr>
        </p:nvSpPr>
        <p:spPr>
          <a:xfrm>
            <a:off x="235500" y="694450"/>
            <a:ext cx="8714400" cy="43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700"/>
              <a:buChar char="-"/>
            </a:pPr>
            <a:r>
              <a:rPr lang="fr" sz="1700">
                <a:solidFill>
                  <a:srgbClr val="CC0000"/>
                </a:solidFill>
              </a:rPr>
              <a:t>WES = fragmented data by nature (capture)</a:t>
            </a:r>
            <a:endParaRPr sz="1700">
              <a:solidFill>
                <a:srgbClr val="CC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fr" sz="1700" u="sng"/>
              <a:t>Reduction is necessary</a:t>
            </a:r>
            <a:r>
              <a:rPr lang="fr" sz="1700"/>
              <a:t> :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b="1" lang="fr" sz="1700"/>
              <a:t>Computational time</a:t>
            </a:r>
            <a:r>
              <a:rPr lang="fr" sz="1700"/>
              <a:t>. An example for hg19 WES :</a:t>
            </a:r>
            <a:endParaRPr sz="17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/>
              <a:t>→ Capture BED width</a:t>
            </a:r>
            <a:r>
              <a:rPr lang="fr" sz="1700"/>
              <a:t> ≈ 65 Mb</a:t>
            </a:r>
            <a:endParaRPr sz="17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dk1"/>
                </a:solidFill>
              </a:rPr>
              <a:t>→ </a:t>
            </a:r>
            <a:r>
              <a:rPr lang="fr" sz="1700"/>
              <a:t>Reads </a:t>
            </a:r>
            <a:r>
              <a:rPr lang="fr" sz="1700">
                <a:solidFill>
                  <a:schemeClr val="dk1"/>
                </a:solidFill>
              </a:rPr>
              <a:t>≈ 100 M, length ≈ 75 b</a:t>
            </a:r>
            <a:endParaRPr sz="17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dk1"/>
                </a:solidFill>
              </a:rPr>
              <a:t>→ CPU times :</a:t>
            </a:r>
            <a:endParaRPr sz="1700">
              <a:solidFill>
                <a:schemeClr val="dk1"/>
              </a:solidFill>
            </a:endParaRPr>
          </a:p>
          <a:p>
            <a:pPr indent="-3365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rebuchet MS"/>
              <a:buChar char="●"/>
            </a:pPr>
            <a:r>
              <a:rPr lang="fr" sz="1700">
                <a:solidFill>
                  <a:schemeClr val="dk1"/>
                </a:solidFill>
              </a:rPr>
              <a:t>50 b bins (1 CPU) ≈ 5h</a:t>
            </a:r>
            <a:endParaRPr sz="1700">
              <a:solidFill>
                <a:schemeClr val="dk1"/>
              </a:solidFill>
            </a:endParaRPr>
          </a:p>
          <a:p>
            <a:pPr indent="-336550" lvl="3" marL="18288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700"/>
              <a:buChar char="●"/>
            </a:pPr>
            <a:r>
              <a:rPr lang="fr" sz="1700">
                <a:solidFill>
                  <a:srgbClr val="FF0000"/>
                </a:solidFill>
              </a:rPr>
              <a:t>Without binning ≈ 50 x 5h = 250 h = 10j 10h !</a:t>
            </a:r>
            <a:endParaRPr sz="1700">
              <a:solidFill>
                <a:srgbClr val="FF0000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b="1" lang="fr" sz="1700"/>
              <a:t>Some incompatible methodologies</a:t>
            </a:r>
            <a:r>
              <a:rPr lang="fr" sz="1700"/>
              <a:t>. Ex : GC% normalisation :</a:t>
            </a:r>
            <a:endParaRPr sz="17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dk1"/>
                </a:solidFill>
              </a:rPr>
              <a:t>→ Computed on windows</a:t>
            </a:r>
            <a:r>
              <a:rPr lang="fr" sz="1700"/>
              <a:t> (score 0 &lt;&gt; 100), impossible at the single nucleotide level (A or T = 0%, C or G = 100%)</a:t>
            </a:r>
            <a:endParaRPr sz="17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" sz="1700" u="sng"/>
              <a:t>Drawbacks</a:t>
            </a:r>
            <a:r>
              <a:rPr lang="fr" sz="1700" u="sng"/>
              <a:t> </a:t>
            </a:r>
            <a:r>
              <a:rPr lang="fr" sz="1700"/>
              <a:t>: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fr" sz="1700"/>
              <a:t>Lowering the breakpoint precision</a:t>
            </a:r>
            <a:endParaRPr sz="1700"/>
          </a:p>
        </p:txBody>
      </p:sp>
      <p:pic>
        <p:nvPicPr>
          <p:cNvPr id="544" name="Google Shape;54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6313" y="324225"/>
            <a:ext cx="1819275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3"/>
          <p:cNvSpPr txBox="1"/>
          <p:nvPr>
            <p:ph type="title"/>
          </p:nvPr>
        </p:nvSpPr>
        <p:spPr>
          <a:xfrm>
            <a:off x="311700" y="118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 reduction (binning) : How ?</a:t>
            </a:r>
            <a:endParaRPr/>
          </a:p>
        </p:txBody>
      </p:sp>
      <p:sp>
        <p:nvSpPr>
          <p:cNvPr id="550" name="Google Shape;550;p6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51" name="Google Shape;551;p63"/>
          <p:cNvSpPr txBox="1"/>
          <p:nvPr>
            <p:ph idx="1" type="body"/>
          </p:nvPr>
        </p:nvSpPr>
        <p:spPr>
          <a:xfrm>
            <a:off x="235500" y="694450"/>
            <a:ext cx="8714400" cy="43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" sz="1700" u="sng"/>
              <a:t>Source data :</a:t>
            </a:r>
            <a:r>
              <a:rPr lang="fr" sz="1700"/>
              <a:t> BAM files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" sz="1700" u="sng"/>
              <a:t>Required data :</a:t>
            </a:r>
            <a:endParaRPr sz="1700" u="sng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fr" sz="1700"/>
              <a:t>base-level </a:t>
            </a:r>
            <a:r>
              <a:rPr lang="fr" sz="1700"/>
              <a:t>depths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fr" sz="1700"/>
              <a:t>variants position and frequency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" sz="1700" u="sng"/>
              <a:t>Tool :</a:t>
            </a:r>
            <a:r>
              <a:rPr lang="fr" sz="1700"/>
              <a:t> </a:t>
            </a:r>
            <a:r>
              <a:rPr i="1" lang="fr" sz="1700"/>
              <a:t>Rsamtools</a:t>
            </a:r>
            <a:r>
              <a:rPr lang="fr" sz="1700"/>
              <a:t> package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fr" sz="1700"/>
              <a:t>Allows to efficiently read from BAM files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fr" sz="1700"/>
              <a:t>Performs mpileup generation :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fr" sz="1700"/>
              <a:t>Converts into an easy to use R object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" sz="1700" u="sng"/>
              <a:t>Additional steps :</a:t>
            </a:r>
            <a:endParaRPr sz="1700" u="sng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fr" sz="1700"/>
              <a:t>Aggregating base-level depths to bins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fr" sz="1700"/>
              <a:t>Computing BAF values</a:t>
            </a:r>
            <a:endParaRPr sz="17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4"/>
          <p:cNvSpPr txBox="1"/>
          <p:nvPr>
            <p:ph idx="1" type="body"/>
          </p:nvPr>
        </p:nvSpPr>
        <p:spPr>
          <a:xfrm>
            <a:off x="311700" y="770650"/>
            <a:ext cx="7625700" cy="39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BED entries (exons ?) are 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split if &gt; bin size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kept as is if &lt; bin size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GC% computed using the genome sequence for different windows around each bin coordinates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by default : 0, 50, 100, 200, 400, 800, 1600, 3200, 6400 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Only done once per (bed + bin size + genome build) combo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Optionally</a:t>
            </a:r>
            <a:r>
              <a:rPr lang="fr"/>
              <a:t> include other bin-level tracks (ie : wave effect)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Results stored on disk into a RDS (R Data Storage) package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fr"/>
              <a:t>For our course, already prepared to spare few minutes of our time for something more interesting</a:t>
            </a:r>
            <a:endParaRPr i="1"/>
          </a:p>
        </p:txBody>
      </p:sp>
      <p:sp>
        <p:nvSpPr>
          <p:cNvPr id="557" name="Google Shape;557;p64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Generating a “BINpack”</a:t>
            </a:r>
            <a:endParaRPr/>
          </a:p>
        </p:txBody>
      </p:sp>
      <p:sp>
        <p:nvSpPr>
          <p:cNvPr id="558" name="Google Shape;558;p6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BE0E3"/>
        </a:solidFill>
      </p:bgPr>
    </p:bg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5"/>
          <p:cNvSpPr txBox="1"/>
          <p:nvPr>
            <p:ph type="title"/>
          </p:nvPr>
        </p:nvSpPr>
        <p:spPr>
          <a:xfrm>
            <a:off x="311700" y="127775"/>
            <a:ext cx="885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9900"/>
                </a:solidFill>
              </a:rPr>
              <a:t>PRACTICE</a:t>
            </a:r>
            <a:r>
              <a:rPr lang="fr">
                <a:solidFill>
                  <a:srgbClr val="FF9900"/>
                </a:solidFill>
              </a:rPr>
              <a:t> : Data binning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564" name="Google Shape;564;p6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65" name="Google Shape;565;p65"/>
          <p:cNvSpPr txBox="1"/>
          <p:nvPr>
            <p:ph idx="1" type="body"/>
          </p:nvPr>
        </p:nvSpPr>
        <p:spPr>
          <a:xfrm>
            <a:off x="311700" y="652290"/>
            <a:ext cx="8520600" cy="26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Input data files</a:t>
            </a:r>
            <a:r>
              <a:rPr lang="fr" u="sng"/>
              <a:t> :</a:t>
            </a:r>
            <a:endParaRPr u="sng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Test BAM (tumor) 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~/tp_cna/DATA/REDUX/A18R_</a:t>
            </a:r>
            <a:r>
              <a:rPr b="1" lang="fr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_RDX.bam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Reference BAM (normal, same patient) 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~/</a:t>
            </a:r>
            <a:r>
              <a:rPr lang="fr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tp_cna</a:t>
            </a: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fr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DATA/</a:t>
            </a: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REDUX/A18R_</a:t>
            </a:r>
            <a:r>
              <a:rPr b="1" lang="fr" sz="180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_RDX.bam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Precomputed BINpack 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~/</a:t>
            </a:r>
            <a:r>
              <a:rPr lang="fr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tp_cna</a:t>
            </a: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/RESOURCES/REDUX/SSCREp_RDX_b50.GC.rda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Consolas"/>
              <a:buNone/>
            </a:pPr>
            <a:r>
              <a:t/>
            </a:r>
            <a:endParaRPr sz="16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6" name="Google Shape;566;p65"/>
          <p:cNvSpPr txBox="1"/>
          <p:nvPr/>
        </p:nvSpPr>
        <p:spPr>
          <a:xfrm>
            <a:off x="205750" y="4751825"/>
            <a:ext cx="8594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>
                <a:solidFill>
                  <a:srgbClr val="FF0000"/>
                </a:solidFill>
              </a:rPr>
              <a:t>HELP :	?WES.Bin</a:t>
            </a:r>
            <a:endParaRPr b="1" i="1">
              <a:solidFill>
                <a:srgbClr val="FF0000"/>
              </a:solidFill>
            </a:endParaRPr>
          </a:p>
        </p:txBody>
      </p:sp>
      <p:grpSp>
        <p:nvGrpSpPr>
          <p:cNvPr id="567" name="Google Shape;567;p65"/>
          <p:cNvGrpSpPr/>
          <p:nvPr/>
        </p:nvGrpSpPr>
        <p:grpSpPr>
          <a:xfrm>
            <a:off x="151300" y="3111247"/>
            <a:ext cx="8852400" cy="1640893"/>
            <a:chOff x="151300" y="3111247"/>
            <a:chExt cx="8852400" cy="1640893"/>
          </a:xfrm>
        </p:grpSpPr>
        <p:sp>
          <p:nvSpPr>
            <p:cNvPr id="568" name="Google Shape;568;p65"/>
            <p:cNvSpPr/>
            <p:nvPr/>
          </p:nvSpPr>
          <p:spPr>
            <a:xfrm>
              <a:off x="151300" y="3166040"/>
              <a:ext cx="8852400" cy="1586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2700000" dist="3810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65"/>
            <p:cNvSpPr txBox="1"/>
            <p:nvPr/>
          </p:nvSpPr>
          <p:spPr>
            <a:xfrm>
              <a:off x="263325" y="3111247"/>
              <a:ext cx="8732700" cy="12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WES.Bin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(</a:t>
              </a:r>
              <a:r>
                <a:rPr lang="fr" sz="1600">
                  <a:solidFill>
                    <a:srgbClr val="9900FF"/>
                  </a:solidFill>
                  <a:latin typeface="Consolas"/>
                  <a:ea typeface="Consolas"/>
                  <a:cs typeface="Consolas"/>
                  <a:sym typeface="Consolas"/>
                </a:rPr>
                <a:t>testBAM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 = </a:t>
              </a:r>
              <a:r>
                <a:rPr lang="fr" sz="1600">
                  <a:solidFill>
                    <a:srgbClr val="0000FF"/>
                  </a:solidFill>
                </a:rPr>
                <a:t>"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../..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/DATA/REDUX/A18R_</a:t>
              </a:r>
              <a:r>
                <a:rPr b="1"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T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_RDX.bam</a:t>
              </a:r>
              <a:r>
                <a:rPr lang="fr" sz="1600">
                  <a:solidFill>
                    <a:srgbClr val="0000FF"/>
                  </a:solidFill>
                </a:rPr>
                <a:t>"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endParaRPr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600">
                  <a:solidFill>
                    <a:srgbClr val="9900FF"/>
                  </a:solidFill>
                  <a:latin typeface="Consolas"/>
                  <a:ea typeface="Consolas"/>
                  <a:cs typeface="Consolas"/>
                  <a:sym typeface="Consolas"/>
                </a:rPr>
                <a:t>refBAM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 = </a:t>
              </a:r>
              <a:r>
                <a:rPr lang="fr" sz="1600">
                  <a:solidFill>
                    <a:srgbClr val="0000FF"/>
                  </a:solidFill>
                </a:rPr>
                <a:t>"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../..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/DATA/REDUX/A18R_</a:t>
              </a:r>
              <a:r>
                <a:rPr b="1"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N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_RDX.bam</a:t>
              </a:r>
              <a:r>
                <a:rPr lang="fr" sz="1600">
                  <a:solidFill>
                    <a:srgbClr val="0000FF"/>
                  </a:solidFill>
                </a:rPr>
                <a:t>"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endParaRPr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600">
                  <a:solidFill>
                    <a:srgbClr val="9900FF"/>
                  </a:solidFill>
                  <a:latin typeface="Consolas"/>
                  <a:ea typeface="Consolas"/>
                  <a:cs typeface="Consolas"/>
                  <a:sym typeface="Consolas"/>
                </a:rPr>
                <a:t>BINpack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 = </a:t>
              </a:r>
              <a:r>
                <a:rPr lang="fr" sz="1600">
                  <a:solidFill>
                    <a:srgbClr val="0000FF"/>
                  </a:solidFill>
                </a:rPr>
                <a:t>"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../..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/RESOURCES/REDUX/SSCREp_RDX_b50.GC.rda</a:t>
              </a:r>
              <a:r>
                <a:rPr lang="fr" sz="1600">
                  <a:solidFill>
                    <a:srgbClr val="0000FF"/>
                  </a:solidFill>
                </a:rPr>
                <a:t>"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endParaRPr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600">
                  <a:solidFill>
                    <a:srgbClr val="9900FF"/>
                  </a:solidFill>
                  <a:latin typeface="Consolas"/>
                  <a:ea typeface="Consolas"/>
                  <a:cs typeface="Consolas"/>
                  <a:sym typeface="Consolas"/>
                </a:rPr>
                <a:t>samplename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 = </a:t>
              </a:r>
              <a:r>
                <a:rPr lang="fr" sz="1600">
                  <a:solidFill>
                    <a:srgbClr val="0000FF"/>
                  </a:solidFill>
                </a:rPr>
                <a:t>"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A18R.RDX</a:t>
              </a:r>
              <a:r>
                <a:rPr lang="fr" sz="1600">
                  <a:solidFill>
                    <a:srgbClr val="0000FF"/>
                  </a:solidFill>
                </a:rPr>
                <a:t>"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fr" sz="1600">
                  <a:solidFill>
                    <a:srgbClr val="9900FF"/>
                  </a:solidFill>
                  <a:latin typeface="Consolas"/>
                  <a:ea typeface="Consolas"/>
                  <a:cs typeface="Consolas"/>
                  <a:sym typeface="Consolas"/>
                </a:rPr>
                <a:t>nsubthread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 = </a:t>
              </a:r>
              <a:r>
                <a:rPr b="1"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endParaRPr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system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(</a:t>
              </a:r>
              <a:r>
                <a:rPr lang="fr" sz="1600">
                  <a:solidFill>
                    <a:srgbClr val="0000FF"/>
                  </a:solidFill>
                </a:rPr>
                <a:t>"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tree -sf</a:t>
              </a:r>
              <a:r>
                <a:rPr lang="fr" sz="1600">
                  <a:solidFill>
                    <a:srgbClr val="0000FF"/>
                  </a:solidFill>
                </a:rPr>
                <a:t>"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endParaRPr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BE0E3"/>
        </a:solid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75" name="Google Shape;575;p66"/>
          <p:cNvSpPr txBox="1"/>
          <p:nvPr>
            <p:ph type="title"/>
          </p:nvPr>
        </p:nvSpPr>
        <p:spPr>
          <a:xfrm>
            <a:off x="311700" y="127775"/>
            <a:ext cx="885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D85C6"/>
                </a:solidFill>
              </a:rPr>
              <a:t>Data Binning : Outputs</a:t>
            </a:r>
            <a:endParaRPr>
              <a:solidFill>
                <a:srgbClr val="3D85C6"/>
              </a:solidFill>
            </a:endParaRPr>
          </a:p>
        </p:txBody>
      </p:sp>
      <p:pic>
        <p:nvPicPr>
          <p:cNvPr id="576" name="Google Shape;57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4413" y="762000"/>
            <a:ext cx="39147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2526" y="2002400"/>
            <a:ext cx="3767950" cy="301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925" y="700475"/>
            <a:ext cx="3585955" cy="43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BE0E3"/>
        </a:solidFill>
      </p:bgPr>
    </p:bg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84" name="Google Shape;584;p67"/>
          <p:cNvSpPr txBox="1"/>
          <p:nvPr>
            <p:ph type="title"/>
          </p:nvPr>
        </p:nvSpPr>
        <p:spPr>
          <a:xfrm>
            <a:off x="83100" y="51575"/>
            <a:ext cx="8852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D85C6"/>
                </a:solidFill>
              </a:rPr>
              <a:t>Data Binning : Outputs</a:t>
            </a:r>
            <a:endParaRPr>
              <a:solidFill>
                <a:srgbClr val="3D85C6"/>
              </a:solidFill>
            </a:endParaRPr>
          </a:p>
        </p:txBody>
      </p:sp>
      <p:pic>
        <p:nvPicPr>
          <p:cNvPr id="585" name="Google Shape;58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1" y="532473"/>
            <a:ext cx="7305970" cy="4534716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67"/>
          <p:cNvSpPr/>
          <p:nvPr/>
        </p:nvSpPr>
        <p:spPr>
          <a:xfrm>
            <a:off x="1112200" y="1623466"/>
            <a:ext cx="6876375" cy="414200"/>
          </a:xfrm>
          <a:custGeom>
            <a:rect b="b" l="l" r="r" t="t"/>
            <a:pathLst>
              <a:path extrusionOk="0" h="16568" w="275055">
                <a:moveTo>
                  <a:pt x="0" y="15593"/>
                </a:moveTo>
                <a:cubicBezTo>
                  <a:pt x="0" y="18218"/>
                  <a:pt x="5309" y="14737"/>
                  <a:pt x="7561" y="13387"/>
                </a:cubicBezTo>
                <a:cubicBezTo>
                  <a:pt x="9886" y="11993"/>
                  <a:pt x="11504" y="9107"/>
                  <a:pt x="14178" y="8661"/>
                </a:cubicBezTo>
                <a:cubicBezTo>
                  <a:pt x="19461" y="7780"/>
                  <a:pt x="24963" y="9541"/>
                  <a:pt x="30246" y="8661"/>
                </a:cubicBezTo>
                <a:cubicBezTo>
                  <a:pt x="34102" y="8019"/>
                  <a:pt x="38071" y="8168"/>
                  <a:pt x="41904" y="7401"/>
                </a:cubicBezTo>
                <a:cubicBezTo>
                  <a:pt x="46567" y="6468"/>
                  <a:pt x="51339" y="10843"/>
                  <a:pt x="54192" y="14647"/>
                </a:cubicBezTo>
                <a:cubicBezTo>
                  <a:pt x="55013" y="15742"/>
                  <a:pt x="56937" y="14736"/>
                  <a:pt x="58287" y="14962"/>
                </a:cubicBezTo>
                <a:cubicBezTo>
                  <a:pt x="62649" y="15691"/>
                  <a:pt x="67158" y="16635"/>
                  <a:pt x="71520" y="15908"/>
                </a:cubicBezTo>
                <a:cubicBezTo>
                  <a:pt x="76763" y="15035"/>
                  <a:pt x="78880" y="7015"/>
                  <a:pt x="84123" y="6141"/>
                </a:cubicBezTo>
                <a:cubicBezTo>
                  <a:pt x="88268" y="5450"/>
                  <a:pt x="92825" y="4262"/>
                  <a:pt x="96726" y="5825"/>
                </a:cubicBezTo>
                <a:cubicBezTo>
                  <a:pt x="99560" y="6960"/>
                  <a:pt x="100822" y="10679"/>
                  <a:pt x="103657" y="11812"/>
                </a:cubicBezTo>
                <a:cubicBezTo>
                  <a:pt x="107685" y="13422"/>
                  <a:pt x="112855" y="11155"/>
                  <a:pt x="116575" y="13387"/>
                </a:cubicBezTo>
                <a:cubicBezTo>
                  <a:pt x="119896" y="15380"/>
                  <a:pt x="124098" y="11504"/>
                  <a:pt x="127918" y="10867"/>
                </a:cubicBezTo>
                <a:cubicBezTo>
                  <a:pt x="133302" y="9970"/>
                  <a:pt x="138918" y="9743"/>
                  <a:pt x="143986" y="7716"/>
                </a:cubicBezTo>
                <a:cubicBezTo>
                  <a:pt x="147627" y="6260"/>
                  <a:pt x="151146" y="11168"/>
                  <a:pt x="155014" y="11812"/>
                </a:cubicBezTo>
                <a:cubicBezTo>
                  <a:pt x="159588" y="12574"/>
                  <a:pt x="163972" y="9316"/>
                  <a:pt x="168562" y="8661"/>
                </a:cubicBezTo>
                <a:cubicBezTo>
                  <a:pt x="171999" y="8170"/>
                  <a:pt x="175735" y="8002"/>
                  <a:pt x="178959" y="9291"/>
                </a:cubicBezTo>
                <a:cubicBezTo>
                  <a:pt x="182841" y="10844"/>
                  <a:pt x="186419" y="16200"/>
                  <a:pt x="190301" y="14647"/>
                </a:cubicBezTo>
                <a:cubicBezTo>
                  <a:pt x="194065" y="13141"/>
                  <a:pt x="196824" y="9832"/>
                  <a:pt x="200068" y="7401"/>
                </a:cubicBezTo>
                <a:cubicBezTo>
                  <a:pt x="202472" y="5600"/>
                  <a:pt x="202462" y="648"/>
                  <a:pt x="205425" y="154"/>
                </a:cubicBezTo>
                <a:cubicBezTo>
                  <a:pt x="212838" y="-1081"/>
                  <a:pt x="217351" y="9651"/>
                  <a:pt x="224329" y="12442"/>
                </a:cubicBezTo>
                <a:cubicBezTo>
                  <a:pt x="226397" y="13269"/>
                  <a:pt x="229163" y="10160"/>
                  <a:pt x="230945" y="11497"/>
                </a:cubicBezTo>
                <a:cubicBezTo>
                  <a:pt x="232731" y="12837"/>
                  <a:pt x="233913" y="15079"/>
                  <a:pt x="235986" y="15908"/>
                </a:cubicBezTo>
                <a:cubicBezTo>
                  <a:pt x="241477" y="18103"/>
                  <a:pt x="245304" y="8336"/>
                  <a:pt x="250795" y="6141"/>
                </a:cubicBezTo>
                <a:cubicBezTo>
                  <a:pt x="253610" y="5016"/>
                  <a:pt x="256802" y="7221"/>
                  <a:pt x="259617" y="8346"/>
                </a:cubicBezTo>
                <a:cubicBezTo>
                  <a:pt x="263226" y="9789"/>
                  <a:pt x="267941" y="6661"/>
                  <a:pt x="271274" y="8661"/>
                </a:cubicBezTo>
                <a:cubicBezTo>
                  <a:pt x="273452" y="9968"/>
                  <a:pt x="274252" y="12868"/>
                  <a:pt x="275055" y="15278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7" name="Google Shape;587;p67"/>
          <p:cNvSpPr/>
          <p:nvPr/>
        </p:nvSpPr>
        <p:spPr>
          <a:xfrm>
            <a:off x="1112200" y="2461666"/>
            <a:ext cx="6876375" cy="414200"/>
          </a:xfrm>
          <a:custGeom>
            <a:rect b="b" l="l" r="r" t="t"/>
            <a:pathLst>
              <a:path extrusionOk="0" h="16568" w="275055">
                <a:moveTo>
                  <a:pt x="0" y="15593"/>
                </a:moveTo>
                <a:cubicBezTo>
                  <a:pt x="0" y="18218"/>
                  <a:pt x="5309" y="14737"/>
                  <a:pt x="7561" y="13387"/>
                </a:cubicBezTo>
                <a:cubicBezTo>
                  <a:pt x="9886" y="11993"/>
                  <a:pt x="11504" y="9107"/>
                  <a:pt x="14178" y="8661"/>
                </a:cubicBezTo>
                <a:cubicBezTo>
                  <a:pt x="19461" y="7780"/>
                  <a:pt x="24963" y="9541"/>
                  <a:pt x="30246" y="8661"/>
                </a:cubicBezTo>
                <a:cubicBezTo>
                  <a:pt x="34102" y="8019"/>
                  <a:pt x="38071" y="8168"/>
                  <a:pt x="41904" y="7401"/>
                </a:cubicBezTo>
                <a:cubicBezTo>
                  <a:pt x="46567" y="6468"/>
                  <a:pt x="51339" y="10843"/>
                  <a:pt x="54192" y="14647"/>
                </a:cubicBezTo>
                <a:cubicBezTo>
                  <a:pt x="55013" y="15742"/>
                  <a:pt x="56937" y="14736"/>
                  <a:pt x="58287" y="14962"/>
                </a:cubicBezTo>
                <a:cubicBezTo>
                  <a:pt x="62649" y="15691"/>
                  <a:pt x="67158" y="16635"/>
                  <a:pt x="71520" y="15908"/>
                </a:cubicBezTo>
                <a:cubicBezTo>
                  <a:pt x="76763" y="15035"/>
                  <a:pt x="78880" y="7015"/>
                  <a:pt x="84123" y="6141"/>
                </a:cubicBezTo>
                <a:cubicBezTo>
                  <a:pt x="88268" y="5450"/>
                  <a:pt x="92825" y="4262"/>
                  <a:pt x="96726" y="5825"/>
                </a:cubicBezTo>
                <a:cubicBezTo>
                  <a:pt x="99560" y="6960"/>
                  <a:pt x="100822" y="10679"/>
                  <a:pt x="103657" y="11812"/>
                </a:cubicBezTo>
                <a:cubicBezTo>
                  <a:pt x="107685" y="13422"/>
                  <a:pt x="112855" y="11155"/>
                  <a:pt x="116575" y="13387"/>
                </a:cubicBezTo>
                <a:cubicBezTo>
                  <a:pt x="119896" y="15380"/>
                  <a:pt x="124098" y="11504"/>
                  <a:pt x="127918" y="10867"/>
                </a:cubicBezTo>
                <a:cubicBezTo>
                  <a:pt x="133302" y="9970"/>
                  <a:pt x="138918" y="9743"/>
                  <a:pt x="143986" y="7716"/>
                </a:cubicBezTo>
                <a:cubicBezTo>
                  <a:pt x="147627" y="6260"/>
                  <a:pt x="151146" y="11168"/>
                  <a:pt x="155014" y="11812"/>
                </a:cubicBezTo>
                <a:cubicBezTo>
                  <a:pt x="159588" y="12574"/>
                  <a:pt x="163972" y="9316"/>
                  <a:pt x="168562" y="8661"/>
                </a:cubicBezTo>
                <a:cubicBezTo>
                  <a:pt x="171999" y="8170"/>
                  <a:pt x="175735" y="8002"/>
                  <a:pt x="178959" y="9291"/>
                </a:cubicBezTo>
                <a:cubicBezTo>
                  <a:pt x="182841" y="10844"/>
                  <a:pt x="186419" y="16200"/>
                  <a:pt x="190301" y="14647"/>
                </a:cubicBezTo>
                <a:cubicBezTo>
                  <a:pt x="194065" y="13141"/>
                  <a:pt x="196824" y="9832"/>
                  <a:pt x="200068" y="7401"/>
                </a:cubicBezTo>
                <a:cubicBezTo>
                  <a:pt x="202472" y="5600"/>
                  <a:pt x="202462" y="648"/>
                  <a:pt x="205425" y="154"/>
                </a:cubicBezTo>
                <a:cubicBezTo>
                  <a:pt x="212838" y="-1081"/>
                  <a:pt x="217351" y="9651"/>
                  <a:pt x="224329" y="12442"/>
                </a:cubicBezTo>
                <a:cubicBezTo>
                  <a:pt x="226397" y="13269"/>
                  <a:pt x="229163" y="10160"/>
                  <a:pt x="230945" y="11497"/>
                </a:cubicBezTo>
                <a:cubicBezTo>
                  <a:pt x="232731" y="12837"/>
                  <a:pt x="233913" y="15079"/>
                  <a:pt x="235986" y="15908"/>
                </a:cubicBezTo>
                <a:cubicBezTo>
                  <a:pt x="241477" y="18103"/>
                  <a:pt x="245304" y="8336"/>
                  <a:pt x="250795" y="6141"/>
                </a:cubicBezTo>
                <a:cubicBezTo>
                  <a:pt x="253610" y="5016"/>
                  <a:pt x="256802" y="7221"/>
                  <a:pt x="259617" y="8346"/>
                </a:cubicBezTo>
                <a:cubicBezTo>
                  <a:pt x="263226" y="9789"/>
                  <a:pt x="267941" y="6661"/>
                  <a:pt x="271274" y="8661"/>
                </a:cubicBezTo>
                <a:cubicBezTo>
                  <a:pt x="273452" y="9968"/>
                  <a:pt x="274252" y="12868"/>
                  <a:pt x="275055" y="15278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8" name="Google Shape;588;p67"/>
          <p:cNvSpPr/>
          <p:nvPr/>
        </p:nvSpPr>
        <p:spPr>
          <a:xfrm>
            <a:off x="1120075" y="3948277"/>
            <a:ext cx="6892125" cy="327900"/>
          </a:xfrm>
          <a:custGeom>
            <a:rect b="b" l="l" r="r" t="t"/>
            <a:pathLst>
              <a:path extrusionOk="0" h="13116" w="275685">
                <a:moveTo>
                  <a:pt x="0" y="11450"/>
                </a:moveTo>
                <a:cubicBezTo>
                  <a:pt x="0" y="12114"/>
                  <a:pt x="1548" y="12649"/>
                  <a:pt x="1890" y="12080"/>
                </a:cubicBezTo>
                <a:cubicBezTo>
                  <a:pt x="2882" y="10427"/>
                  <a:pt x="5278" y="10238"/>
                  <a:pt x="6931" y="9245"/>
                </a:cubicBezTo>
                <a:cubicBezTo>
                  <a:pt x="9675" y="7597"/>
                  <a:pt x="11020" y="3469"/>
                  <a:pt x="14178" y="2943"/>
                </a:cubicBezTo>
                <a:cubicBezTo>
                  <a:pt x="17622" y="2369"/>
                  <a:pt x="21188" y="5049"/>
                  <a:pt x="24575" y="4203"/>
                </a:cubicBezTo>
                <a:cubicBezTo>
                  <a:pt x="32829" y="2140"/>
                  <a:pt x="42199" y="724"/>
                  <a:pt x="50096" y="3888"/>
                </a:cubicBezTo>
                <a:cubicBezTo>
                  <a:pt x="52106" y="4693"/>
                  <a:pt x="52460" y="7630"/>
                  <a:pt x="54192" y="8929"/>
                </a:cubicBezTo>
                <a:cubicBezTo>
                  <a:pt x="57066" y="11084"/>
                  <a:pt x="61254" y="10431"/>
                  <a:pt x="64589" y="11765"/>
                </a:cubicBezTo>
                <a:cubicBezTo>
                  <a:pt x="66840" y="12666"/>
                  <a:pt x="69896" y="13849"/>
                  <a:pt x="71836" y="12395"/>
                </a:cubicBezTo>
                <a:cubicBezTo>
                  <a:pt x="78342" y="7519"/>
                  <a:pt x="85241" y="2075"/>
                  <a:pt x="93260" y="738"/>
                </a:cubicBezTo>
                <a:cubicBezTo>
                  <a:pt x="97093" y="99"/>
                  <a:pt x="100455" y="3878"/>
                  <a:pt x="104288" y="4519"/>
                </a:cubicBezTo>
                <a:cubicBezTo>
                  <a:pt x="107919" y="5126"/>
                  <a:pt x="111683" y="3283"/>
                  <a:pt x="115315" y="3888"/>
                </a:cubicBezTo>
                <a:cubicBezTo>
                  <a:pt x="120215" y="4705"/>
                  <a:pt x="124908" y="8171"/>
                  <a:pt x="129808" y="7354"/>
                </a:cubicBezTo>
                <a:cubicBezTo>
                  <a:pt x="134296" y="6606"/>
                  <a:pt x="138222" y="3586"/>
                  <a:pt x="142726" y="2943"/>
                </a:cubicBezTo>
                <a:cubicBezTo>
                  <a:pt x="146584" y="2392"/>
                  <a:pt x="150450" y="4332"/>
                  <a:pt x="154069" y="5779"/>
                </a:cubicBezTo>
                <a:cubicBezTo>
                  <a:pt x="157901" y="7311"/>
                  <a:pt x="161956" y="3212"/>
                  <a:pt x="166041" y="2628"/>
                </a:cubicBezTo>
                <a:cubicBezTo>
                  <a:pt x="172143" y="1756"/>
                  <a:pt x="178152" y="5090"/>
                  <a:pt x="184000" y="7039"/>
                </a:cubicBezTo>
                <a:cubicBezTo>
                  <a:pt x="190625" y="9247"/>
                  <a:pt x="197996" y="5220"/>
                  <a:pt x="204480" y="2628"/>
                </a:cubicBezTo>
                <a:cubicBezTo>
                  <a:pt x="211524" y="-188"/>
                  <a:pt x="218545" y="8318"/>
                  <a:pt x="225589" y="11135"/>
                </a:cubicBezTo>
                <a:cubicBezTo>
                  <a:pt x="230076" y="12930"/>
                  <a:pt x="235938" y="13936"/>
                  <a:pt x="240082" y="11450"/>
                </a:cubicBezTo>
                <a:cubicBezTo>
                  <a:pt x="244862" y="8582"/>
                  <a:pt x="246872" y="1024"/>
                  <a:pt x="252370" y="108"/>
                </a:cubicBezTo>
                <a:cubicBezTo>
                  <a:pt x="254960" y="-324"/>
                  <a:pt x="257342" y="1882"/>
                  <a:pt x="259932" y="2313"/>
                </a:cubicBezTo>
                <a:cubicBezTo>
                  <a:pt x="263663" y="2934"/>
                  <a:pt x="268031" y="682"/>
                  <a:pt x="271274" y="2628"/>
                </a:cubicBezTo>
                <a:cubicBezTo>
                  <a:pt x="274093" y="4320"/>
                  <a:pt x="275685" y="8162"/>
                  <a:pt x="275685" y="11450"/>
                </a:cubicBezTo>
              </a:path>
            </a:pathLst>
          </a:cu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9" name="Google Shape;589;p67"/>
          <p:cNvSpPr/>
          <p:nvPr/>
        </p:nvSpPr>
        <p:spPr>
          <a:xfrm>
            <a:off x="1120075" y="2610836"/>
            <a:ext cx="6892125" cy="327900"/>
          </a:xfrm>
          <a:custGeom>
            <a:rect b="b" l="l" r="r" t="t"/>
            <a:pathLst>
              <a:path extrusionOk="0" h="13116" w="275685">
                <a:moveTo>
                  <a:pt x="0" y="11450"/>
                </a:moveTo>
                <a:cubicBezTo>
                  <a:pt x="0" y="12114"/>
                  <a:pt x="1548" y="12649"/>
                  <a:pt x="1890" y="12080"/>
                </a:cubicBezTo>
                <a:cubicBezTo>
                  <a:pt x="2882" y="10427"/>
                  <a:pt x="5278" y="10238"/>
                  <a:pt x="6931" y="9245"/>
                </a:cubicBezTo>
                <a:cubicBezTo>
                  <a:pt x="9675" y="7597"/>
                  <a:pt x="11020" y="3469"/>
                  <a:pt x="14178" y="2943"/>
                </a:cubicBezTo>
                <a:cubicBezTo>
                  <a:pt x="17622" y="2369"/>
                  <a:pt x="21188" y="5049"/>
                  <a:pt x="24575" y="4203"/>
                </a:cubicBezTo>
                <a:cubicBezTo>
                  <a:pt x="32829" y="2140"/>
                  <a:pt x="42199" y="724"/>
                  <a:pt x="50096" y="3888"/>
                </a:cubicBezTo>
                <a:cubicBezTo>
                  <a:pt x="52106" y="4693"/>
                  <a:pt x="52460" y="7630"/>
                  <a:pt x="54192" y="8929"/>
                </a:cubicBezTo>
                <a:cubicBezTo>
                  <a:pt x="57066" y="11084"/>
                  <a:pt x="61254" y="10431"/>
                  <a:pt x="64589" y="11765"/>
                </a:cubicBezTo>
                <a:cubicBezTo>
                  <a:pt x="66840" y="12666"/>
                  <a:pt x="69896" y="13849"/>
                  <a:pt x="71836" y="12395"/>
                </a:cubicBezTo>
                <a:cubicBezTo>
                  <a:pt x="78342" y="7519"/>
                  <a:pt x="85241" y="2075"/>
                  <a:pt x="93260" y="738"/>
                </a:cubicBezTo>
                <a:cubicBezTo>
                  <a:pt x="97093" y="99"/>
                  <a:pt x="100455" y="3878"/>
                  <a:pt x="104288" y="4519"/>
                </a:cubicBezTo>
                <a:cubicBezTo>
                  <a:pt x="107919" y="5126"/>
                  <a:pt x="111683" y="3283"/>
                  <a:pt x="115315" y="3888"/>
                </a:cubicBezTo>
                <a:cubicBezTo>
                  <a:pt x="120215" y="4705"/>
                  <a:pt x="124908" y="8171"/>
                  <a:pt x="129808" y="7354"/>
                </a:cubicBezTo>
                <a:cubicBezTo>
                  <a:pt x="134296" y="6606"/>
                  <a:pt x="138222" y="3586"/>
                  <a:pt x="142726" y="2943"/>
                </a:cubicBezTo>
                <a:cubicBezTo>
                  <a:pt x="146584" y="2392"/>
                  <a:pt x="150450" y="4332"/>
                  <a:pt x="154069" y="5779"/>
                </a:cubicBezTo>
                <a:cubicBezTo>
                  <a:pt x="157901" y="7311"/>
                  <a:pt x="161956" y="3212"/>
                  <a:pt x="166041" y="2628"/>
                </a:cubicBezTo>
                <a:cubicBezTo>
                  <a:pt x="172143" y="1756"/>
                  <a:pt x="178152" y="5090"/>
                  <a:pt x="184000" y="7039"/>
                </a:cubicBezTo>
                <a:cubicBezTo>
                  <a:pt x="190625" y="9247"/>
                  <a:pt x="197996" y="5220"/>
                  <a:pt x="204480" y="2628"/>
                </a:cubicBezTo>
                <a:cubicBezTo>
                  <a:pt x="211524" y="-188"/>
                  <a:pt x="218545" y="8318"/>
                  <a:pt x="225589" y="11135"/>
                </a:cubicBezTo>
                <a:cubicBezTo>
                  <a:pt x="230076" y="12930"/>
                  <a:pt x="235938" y="13936"/>
                  <a:pt x="240082" y="11450"/>
                </a:cubicBezTo>
                <a:cubicBezTo>
                  <a:pt x="244862" y="8582"/>
                  <a:pt x="246872" y="1024"/>
                  <a:pt x="252370" y="108"/>
                </a:cubicBezTo>
                <a:cubicBezTo>
                  <a:pt x="254960" y="-324"/>
                  <a:pt x="257342" y="1882"/>
                  <a:pt x="259932" y="2313"/>
                </a:cubicBezTo>
                <a:cubicBezTo>
                  <a:pt x="263663" y="2934"/>
                  <a:pt x="268031" y="682"/>
                  <a:pt x="271274" y="2628"/>
                </a:cubicBezTo>
                <a:cubicBezTo>
                  <a:pt x="274093" y="4320"/>
                  <a:pt x="275685" y="8162"/>
                  <a:pt x="275685" y="11450"/>
                </a:cubicBezTo>
              </a:path>
            </a:pathLst>
          </a:cu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0" name="Google Shape;590;p67"/>
          <p:cNvSpPr/>
          <p:nvPr/>
        </p:nvSpPr>
        <p:spPr>
          <a:xfrm>
            <a:off x="2913475" y="805100"/>
            <a:ext cx="672600" cy="40464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67"/>
          <p:cNvSpPr/>
          <p:nvPr/>
        </p:nvSpPr>
        <p:spPr>
          <a:xfrm>
            <a:off x="5961475" y="805100"/>
            <a:ext cx="1187700" cy="40464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1"/>
          <p:cNvSpPr/>
          <p:nvPr/>
        </p:nvSpPr>
        <p:spPr>
          <a:xfrm>
            <a:off x="207625" y="2303550"/>
            <a:ext cx="1488900" cy="693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Mapped reads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T</a:t>
            </a:r>
            <a:r>
              <a:rPr b="1" lang="fr">
                <a:solidFill>
                  <a:schemeClr val="dk1"/>
                </a:solidFill>
              </a:rPr>
              <a:t>EST</a:t>
            </a:r>
            <a:r>
              <a:rPr lang="fr">
                <a:solidFill>
                  <a:schemeClr val="dk1"/>
                </a:solidFill>
              </a:rPr>
              <a:t> (BAM)</a:t>
            </a:r>
            <a:endParaRPr/>
          </a:p>
        </p:txBody>
      </p:sp>
      <p:sp>
        <p:nvSpPr>
          <p:cNvPr id="192" name="Google Shape;192;p41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Copy Number Alteration Workflow</a:t>
            </a:r>
            <a:endParaRPr/>
          </a:p>
        </p:txBody>
      </p:sp>
      <p:sp>
        <p:nvSpPr>
          <p:cNvPr id="193" name="Google Shape;193;p41"/>
          <p:cNvSpPr/>
          <p:nvPr/>
        </p:nvSpPr>
        <p:spPr>
          <a:xfrm>
            <a:off x="2061225" y="2220600"/>
            <a:ext cx="1803000" cy="8589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Binning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/>
              <a:t>-- WES.Bin --</a:t>
            </a:r>
            <a:endParaRPr i="1"/>
          </a:p>
        </p:txBody>
      </p:sp>
      <p:cxnSp>
        <p:nvCxnSpPr>
          <p:cNvPr id="194" name="Google Shape;194;p41"/>
          <p:cNvCxnSpPr>
            <a:stCxn id="193" idx="3"/>
            <a:endCxn id="195" idx="1"/>
          </p:cNvCxnSpPr>
          <p:nvPr/>
        </p:nvCxnSpPr>
        <p:spPr>
          <a:xfrm>
            <a:off x="3864225" y="2650050"/>
            <a:ext cx="331800" cy="600"/>
          </a:xfrm>
          <a:prstGeom prst="bentConnector3">
            <a:avLst>
              <a:gd fmla="val 5001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" name="Google Shape;196;p41"/>
          <p:cNvCxnSpPr>
            <a:stCxn id="191" idx="3"/>
            <a:endCxn id="193" idx="1"/>
          </p:cNvCxnSpPr>
          <p:nvPr/>
        </p:nvCxnSpPr>
        <p:spPr>
          <a:xfrm>
            <a:off x="1696525" y="2650050"/>
            <a:ext cx="364800" cy="600"/>
          </a:xfrm>
          <a:prstGeom prst="bentConnector3">
            <a:avLst>
              <a:gd fmla="val 49986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" name="Google Shape;195;p41"/>
          <p:cNvSpPr/>
          <p:nvPr/>
        </p:nvSpPr>
        <p:spPr>
          <a:xfrm>
            <a:off x="4196150" y="2220600"/>
            <a:ext cx="1955400" cy="8589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Normalization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/>
              <a:t>-- WES.Normalize.ff --</a:t>
            </a:r>
            <a:endParaRPr i="1"/>
          </a:p>
        </p:txBody>
      </p:sp>
      <p:sp>
        <p:nvSpPr>
          <p:cNvPr id="197" name="Google Shape;197;p41"/>
          <p:cNvSpPr/>
          <p:nvPr/>
        </p:nvSpPr>
        <p:spPr>
          <a:xfrm>
            <a:off x="207625" y="3307725"/>
            <a:ext cx="1488900" cy="693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Mapped reads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REF</a:t>
            </a:r>
            <a:r>
              <a:rPr lang="fr">
                <a:solidFill>
                  <a:schemeClr val="dk1"/>
                </a:solidFill>
              </a:rPr>
              <a:t> (BAM)</a:t>
            </a:r>
            <a:endParaRPr/>
          </a:p>
        </p:txBody>
      </p:sp>
      <p:cxnSp>
        <p:nvCxnSpPr>
          <p:cNvPr id="198" name="Google Shape;198;p41"/>
          <p:cNvCxnSpPr>
            <a:stCxn id="197" idx="3"/>
            <a:endCxn id="193" idx="2"/>
          </p:cNvCxnSpPr>
          <p:nvPr/>
        </p:nvCxnSpPr>
        <p:spPr>
          <a:xfrm flipH="1" rot="10800000">
            <a:off x="1696525" y="3079425"/>
            <a:ext cx="1266300" cy="574800"/>
          </a:xfrm>
          <a:prstGeom prst="bentConnector2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9" name="Google Shape;199;p41"/>
          <p:cNvSpPr/>
          <p:nvPr/>
        </p:nvSpPr>
        <p:spPr>
          <a:xfrm>
            <a:off x="207625" y="903425"/>
            <a:ext cx="1488900" cy="693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Captured regions</a:t>
            </a:r>
            <a:r>
              <a:rPr lang="fr">
                <a:solidFill>
                  <a:schemeClr val="dk1"/>
                </a:solidFill>
              </a:rPr>
              <a:t> (BED)</a:t>
            </a:r>
            <a:endParaRPr/>
          </a:p>
        </p:txBody>
      </p:sp>
      <p:sp>
        <p:nvSpPr>
          <p:cNvPr id="200" name="Google Shape;200;p41"/>
          <p:cNvSpPr/>
          <p:nvPr/>
        </p:nvSpPr>
        <p:spPr>
          <a:xfrm>
            <a:off x="2218275" y="903425"/>
            <a:ext cx="1488900" cy="693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Precomputed </a:t>
            </a:r>
            <a:r>
              <a:rPr lang="fr">
                <a:solidFill>
                  <a:schemeClr val="dk1"/>
                </a:solidFill>
              </a:rPr>
              <a:t>GC% profile</a:t>
            </a:r>
            <a:endParaRPr/>
          </a:p>
        </p:txBody>
      </p:sp>
      <p:cxnSp>
        <p:nvCxnSpPr>
          <p:cNvPr id="201" name="Google Shape;201;p41"/>
          <p:cNvCxnSpPr>
            <a:stCxn id="199" idx="3"/>
            <a:endCxn id="200" idx="1"/>
          </p:cNvCxnSpPr>
          <p:nvPr/>
        </p:nvCxnSpPr>
        <p:spPr>
          <a:xfrm>
            <a:off x="1696525" y="1249925"/>
            <a:ext cx="521700" cy="6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2" name="Google Shape;202;p41"/>
          <p:cNvCxnSpPr>
            <a:stCxn id="200" idx="2"/>
            <a:endCxn id="195" idx="0"/>
          </p:cNvCxnSpPr>
          <p:nvPr/>
        </p:nvCxnSpPr>
        <p:spPr>
          <a:xfrm flipH="1" rot="-5400000">
            <a:off x="3756075" y="803075"/>
            <a:ext cx="624300" cy="2211000"/>
          </a:xfrm>
          <a:prstGeom prst="bentConnector3">
            <a:avLst>
              <a:gd fmla="val 49990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3" name="Google Shape;203;p41"/>
          <p:cNvSpPr/>
          <p:nvPr/>
        </p:nvSpPr>
        <p:spPr>
          <a:xfrm>
            <a:off x="6483475" y="2220600"/>
            <a:ext cx="1803000" cy="8589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L2R+BAF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chemeClr val="dk1"/>
                </a:solidFill>
              </a:rPr>
              <a:t>segmentation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/>
              <a:t>-- Segment.ff --</a:t>
            </a:r>
            <a:endParaRPr i="1"/>
          </a:p>
        </p:txBody>
      </p:sp>
      <p:cxnSp>
        <p:nvCxnSpPr>
          <p:cNvPr id="204" name="Google Shape;204;p41"/>
          <p:cNvCxnSpPr>
            <a:stCxn id="195" idx="3"/>
            <a:endCxn id="203" idx="1"/>
          </p:cNvCxnSpPr>
          <p:nvPr/>
        </p:nvCxnSpPr>
        <p:spPr>
          <a:xfrm>
            <a:off x="6151550" y="2650050"/>
            <a:ext cx="331800" cy="600"/>
          </a:xfrm>
          <a:prstGeom prst="bentConnector3">
            <a:avLst>
              <a:gd fmla="val 5001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5" name="Google Shape;205;p41"/>
          <p:cNvSpPr/>
          <p:nvPr/>
        </p:nvSpPr>
        <p:spPr>
          <a:xfrm>
            <a:off x="4348550" y="3729450"/>
            <a:ext cx="1803000" cy="8589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Report rendering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/>
              <a:t>-- Annotate.ff --</a:t>
            </a:r>
            <a:endParaRPr i="1"/>
          </a:p>
        </p:txBody>
      </p:sp>
      <p:cxnSp>
        <p:nvCxnSpPr>
          <p:cNvPr id="206" name="Google Shape;206;p41"/>
          <p:cNvCxnSpPr>
            <a:stCxn id="203" idx="3"/>
            <a:endCxn id="207" idx="3"/>
          </p:cNvCxnSpPr>
          <p:nvPr/>
        </p:nvCxnSpPr>
        <p:spPr>
          <a:xfrm>
            <a:off x="8286475" y="2650050"/>
            <a:ext cx="600" cy="1509000"/>
          </a:xfrm>
          <a:prstGeom prst="bentConnector3">
            <a:avLst>
              <a:gd fmla="val 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7" name="Google Shape;207;p41"/>
          <p:cNvSpPr/>
          <p:nvPr/>
        </p:nvSpPr>
        <p:spPr>
          <a:xfrm>
            <a:off x="6483475" y="3729450"/>
            <a:ext cx="1803000" cy="8589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Absolute copy-number modelization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/>
              <a:t>-- ASCN.ff --</a:t>
            </a:r>
            <a:endParaRPr i="1"/>
          </a:p>
        </p:txBody>
      </p:sp>
      <p:cxnSp>
        <p:nvCxnSpPr>
          <p:cNvPr id="208" name="Google Shape;208;p41"/>
          <p:cNvCxnSpPr>
            <a:stCxn id="203" idx="2"/>
            <a:endCxn id="205" idx="0"/>
          </p:cNvCxnSpPr>
          <p:nvPr/>
        </p:nvCxnSpPr>
        <p:spPr>
          <a:xfrm rot="5400000">
            <a:off x="5992525" y="2337150"/>
            <a:ext cx="650100" cy="2134800"/>
          </a:xfrm>
          <a:prstGeom prst="bentConnector3">
            <a:avLst>
              <a:gd fmla="val 4998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9" name="Google Shape;209;p4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10" name="Google Shape;210;p41"/>
          <p:cNvSpPr/>
          <p:nvPr/>
        </p:nvSpPr>
        <p:spPr>
          <a:xfrm>
            <a:off x="5340350" y="903425"/>
            <a:ext cx="1488900" cy="693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>
                <a:solidFill>
                  <a:schemeClr val="dk1"/>
                </a:solidFill>
              </a:rPr>
              <a:t>Precomputed “Wave” profile</a:t>
            </a:r>
            <a:endParaRPr i="1"/>
          </a:p>
        </p:txBody>
      </p:sp>
      <p:cxnSp>
        <p:nvCxnSpPr>
          <p:cNvPr id="211" name="Google Shape;211;p41"/>
          <p:cNvCxnSpPr>
            <a:stCxn id="210" idx="2"/>
            <a:endCxn id="195" idx="0"/>
          </p:cNvCxnSpPr>
          <p:nvPr/>
        </p:nvCxnSpPr>
        <p:spPr>
          <a:xfrm rot="5400000">
            <a:off x="5317100" y="1453025"/>
            <a:ext cx="624300" cy="911100"/>
          </a:xfrm>
          <a:prstGeom prst="bentConnector3">
            <a:avLst>
              <a:gd fmla="val 49990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" name="Google Shape;212;p41"/>
          <p:cNvCxnSpPr>
            <a:stCxn id="200" idx="2"/>
            <a:endCxn id="193" idx="0"/>
          </p:cNvCxnSpPr>
          <p:nvPr/>
        </p:nvCxnSpPr>
        <p:spPr>
          <a:xfrm flipH="1" rot="-5400000">
            <a:off x="2650875" y="1908275"/>
            <a:ext cx="624300" cy="600"/>
          </a:xfrm>
          <a:prstGeom prst="bentConnector3">
            <a:avLst>
              <a:gd fmla="val 49990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Normalization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/>
              <a:t>Reducing sources of bias</a:t>
            </a:r>
            <a:endParaRPr sz="2200"/>
          </a:p>
        </p:txBody>
      </p:sp>
      <p:sp>
        <p:nvSpPr>
          <p:cNvPr id="597" name="Google Shape;597;p6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700"/>
        </a:solidFill>
      </p:bgPr>
    </p:bg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9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69"/>
          <p:cNvSpPr txBox="1"/>
          <p:nvPr>
            <p:ph idx="4294967295" type="title"/>
          </p:nvPr>
        </p:nvSpPr>
        <p:spPr>
          <a:xfrm>
            <a:off x="1324875" y="42875"/>
            <a:ext cx="63354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b="1" lang="fr"/>
              <a:t>GC Bias ? Resolve an old case!</a:t>
            </a:r>
            <a:endParaRPr b="1"/>
          </a:p>
        </p:txBody>
      </p:sp>
      <p:pic>
        <p:nvPicPr>
          <p:cNvPr id="604" name="Google Shape;604;p69"/>
          <p:cNvPicPr preferRelativeResize="0"/>
          <p:nvPr/>
        </p:nvPicPr>
        <p:blipFill rotWithShape="1">
          <a:blip r:embed="rId3">
            <a:alphaModFix/>
          </a:blip>
          <a:srcRect b="0" l="2211" r="10710" t="3138"/>
          <a:stretch/>
        </p:blipFill>
        <p:spPr>
          <a:xfrm>
            <a:off x="1141626" y="765375"/>
            <a:ext cx="2812748" cy="2269082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605" name="Google Shape;605;p69"/>
          <p:cNvSpPr txBox="1"/>
          <p:nvPr>
            <p:ph idx="1" type="body"/>
          </p:nvPr>
        </p:nvSpPr>
        <p:spPr>
          <a:xfrm>
            <a:off x="4043325" y="536776"/>
            <a:ext cx="3881400" cy="4526700"/>
          </a:xfrm>
          <a:prstGeom prst="rect">
            <a:avLst/>
          </a:prstGeom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AutoNum type="arabicPeriod"/>
            </a:pPr>
            <a:r>
              <a:rPr lang="fr" sz="1700"/>
              <a:t>Genomic DNA is fragmented </a:t>
            </a:r>
            <a:r>
              <a:rPr lang="fr" sz="1400"/>
              <a:t>(restriction enzymes cocktail, sonication, fine needle shattering, FFPE, …)</a:t>
            </a:r>
            <a:endParaRPr sz="1700"/>
          </a:p>
          <a:p>
            <a:pPr indent="-313690" lvl="0" marL="457200" rtl="0" algn="l">
              <a:spcBef>
                <a:spcPts val="0"/>
              </a:spcBef>
              <a:spcAft>
                <a:spcPts val="0"/>
              </a:spcAft>
              <a:buSzPts val="1340"/>
              <a:buAutoNum type="arabicPeriod"/>
            </a:pPr>
            <a:r>
              <a:rPr lang="fr" sz="1700"/>
              <a:t>… </a:t>
            </a:r>
            <a:r>
              <a:rPr lang="fr" sz="1700"/>
              <a:t>then labelled by random priming</a:t>
            </a:r>
            <a:endParaRPr sz="1700"/>
          </a:p>
          <a:p>
            <a:pPr indent="-313690" lvl="0" marL="457200" rtl="0" algn="l">
              <a:spcBef>
                <a:spcPts val="0"/>
              </a:spcBef>
              <a:spcAft>
                <a:spcPts val="0"/>
              </a:spcAft>
              <a:buSzPts val="1340"/>
              <a:buAutoNum type="arabicPeriod"/>
            </a:pPr>
            <a:r>
              <a:rPr lang="fr" sz="1700"/>
              <a:t>… then melt and put to hybridization on microarray </a:t>
            </a:r>
            <a:r>
              <a:rPr i="1" lang="fr" sz="1700"/>
              <a:t>(see pictures on the left)</a:t>
            </a:r>
            <a:endParaRPr i="1" sz="1700"/>
          </a:p>
          <a:p>
            <a:pPr indent="-313690" lvl="0" marL="457200" rtl="0" algn="l">
              <a:spcBef>
                <a:spcPts val="0"/>
              </a:spcBef>
              <a:spcAft>
                <a:spcPts val="0"/>
              </a:spcAft>
              <a:buSzPts val="1340"/>
              <a:buAutoNum type="arabicPeriod"/>
            </a:pPr>
            <a:r>
              <a:rPr lang="fr" sz="1700"/>
              <a:t>… then intensities are read (scan)</a:t>
            </a:r>
            <a:endParaRPr sz="1700"/>
          </a:p>
          <a:p>
            <a:pPr indent="-313690" lvl="0" marL="457200" rtl="0" algn="l">
              <a:spcBef>
                <a:spcPts val="0"/>
              </a:spcBef>
              <a:spcAft>
                <a:spcPts val="0"/>
              </a:spcAft>
              <a:buSzPts val="1340"/>
              <a:buAutoNum type="arabicPeriod"/>
            </a:pPr>
            <a:r>
              <a:rPr lang="fr" sz="1700"/>
              <a:t>log2(test/ref) is computed</a:t>
            </a:r>
            <a:endParaRPr sz="1700"/>
          </a:p>
          <a:p>
            <a:pPr indent="-313690" lvl="0" marL="457200" rtl="0" algn="l">
              <a:spcBef>
                <a:spcPts val="0"/>
              </a:spcBef>
              <a:spcAft>
                <a:spcPts val="0"/>
              </a:spcAft>
              <a:buSzPts val="1340"/>
              <a:buAutoNum type="arabicPeriod"/>
            </a:pPr>
            <a:r>
              <a:rPr lang="fr" sz="1700"/>
              <a:t>Regression of precomputed probes GC% (25 ~ 55 nt) versus log2ratio profile is performed</a:t>
            </a:r>
            <a:endParaRPr sz="1700"/>
          </a:p>
          <a:p>
            <a:pPr indent="-313690" lvl="0" marL="457200" rtl="0" algn="l">
              <a:spcBef>
                <a:spcPts val="0"/>
              </a:spcBef>
              <a:spcAft>
                <a:spcPts val="0"/>
              </a:spcAft>
              <a:buSzPts val="1340"/>
              <a:buAutoNum type="arabicPeriod"/>
            </a:pPr>
            <a:r>
              <a:rPr b="1" lang="fr" sz="1700">
                <a:solidFill>
                  <a:srgbClr val="FF0000"/>
                </a:solidFill>
              </a:rPr>
              <a:t>FAILURE !</a:t>
            </a:r>
            <a:r>
              <a:rPr b="1" lang="fr" sz="1700"/>
              <a:t> (WHY ?)</a:t>
            </a:r>
            <a:endParaRPr b="1" sz="1700"/>
          </a:p>
        </p:txBody>
      </p:sp>
      <p:pic>
        <p:nvPicPr>
          <p:cNvPr id="606" name="Google Shape;606;p69"/>
          <p:cNvPicPr preferRelativeResize="0"/>
          <p:nvPr/>
        </p:nvPicPr>
        <p:blipFill rotWithShape="1">
          <a:blip r:embed="rId4">
            <a:alphaModFix/>
          </a:blip>
          <a:srcRect b="16816" l="0" r="36350" t="5868"/>
          <a:stretch/>
        </p:blipFill>
        <p:spPr>
          <a:xfrm>
            <a:off x="301575" y="3110174"/>
            <a:ext cx="2481749" cy="1791327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607" name="Google Shape;607;p69"/>
          <p:cNvSpPr txBox="1"/>
          <p:nvPr/>
        </p:nvSpPr>
        <p:spPr>
          <a:xfrm>
            <a:off x="101950" y="4857750"/>
            <a:ext cx="268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>
                <a:latin typeface="Trebuchet MS"/>
                <a:ea typeface="Trebuchet MS"/>
                <a:cs typeface="Trebuchet MS"/>
                <a:sym typeface="Trebuchet MS"/>
              </a:rPr>
              <a:t>© Wikipedia, 2021</a:t>
            </a:r>
            <a:endParaRPr i="1"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08" name="Google Shape;608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75" y="57825"/>
            <a:ext cx="1254600" cy="705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69"/>
          <p:cNvGrpSpPr/>
          <p:nvPr/>
        </p:nvGrpSpPr>
        <p:grpSpPr>
          <a:xfrm>
            <a:off x="7957482" y="127555"/>
            <a:ext cx="1100535" cy="790880"/>
            <a:chOff x="7145949" y="1262325"/>
            <a:chExt cx="2365725" cy="1847850"/>
          </a:xfrm>
        </p:grpSpPr>
        <p:pic>
          <p:nvPicPr>
            <p:cNvPr id="610" name="Google Shape;610;p69"/>
            <p:cNvPicPr preferRelativeResize="0"/>
            <p:nvPr/>
          </p:nvPicPr>
          <p:blipFill rotWithShape="1">
            <a:blip r:embed="rId6">
              <a:alphaModFix/>
            </a:blip>
            <a:srcRect b="0" l="0" r="4104" t="0"/>
            <a:stretch/>
          </p:blipFill>
          <p:spPr>
            <a:xfrm>
              <a:off x="7145949" y="1262325"/>
              <a:ext cx="2365725" cy="1847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1" name="Google Shape;611;p6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747756">
              <a:off x="9186853" y="2427400"/>
              <a:ext cx="248669" cy="2058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700"/>
        </a:solid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70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7" name="Google Shape;617;p70"/>
          <p:cNvPicPr preferRelativeResize="0"/>
          <p:nvPr/>
        </p:nvPicPr>
        <p:blipFill rotWithShape="1">
          <a:blip r:embed="rId3">
            <a:alphaModFix/>
          </a:blip>
          <a:srcRect b="0" l="2211" r="10710" t="3138"/>
          <a:stretch/>
        </p:blipFill>
        <p:spPr>
          <a:xfrm>
            <a:off x="1141626" y="765375"/>
            <a:ext cx="2812748" cy="2269082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618" name="Google Shape;618;p70"/>
          <p:cNvPicPr preferRelativeResize="0"/>
          <p:nvPr/>
        </p:nvPicPr>
        <p:blipFill rotWithShape="1">
          <a:blip r:embed="rId4">
            <a:alphaModFix/>
          </a:blip>
          <a:srcRect b="16816" l="0" r="36350" t="5868"/>
          <a:stretch/>
        </p:blipFill>
        <p:spPr>
          <a:xfrm>
            <a:off x="301575" y="3110174"/>
            <a:ext cx="2481749" cy="1791327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619" name="Google Shape;619;p70"/>
          <p:cNvSpPr txBox="1"/>
          <p:nvPr/>
        </p:nvSpPr>
        <p:spPr>
          <a:xfrm>
            <a:off x="101950" y="4857750"/>
            <a:ext cx="268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>
                <a:latin typeface="Trebuchet MS"/>
                <a:ea typeface="Trebuchet MS"/>
                <a:cs typeface="Trebuchet MS"/>
                <a:sym typeface="Trebuchet MS"/>
              </a:rPr>
              <a:t>© Wikipedia, 2021</a:t>
            </a:r>
            <a:endParaRPr i="1"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20" name="Google Shape;620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75" y="57825"/>
            <a:ext cx="1254600" cy="7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70"/>
          <p:cNvSpPr/>
          <p:nvPr/>
        </p:nvSpPr>
        <p:spPr>
          <a:xfrm>
            <a:off x="1020077" y="669375"/>
            <a:ext cx="3023250" cy="24407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0000"/>
                </a:solidFill>
                <a:latin typeface="Arial"/>
              </a:rPr>
              <a:t>X</a:t>
            </a:r>
          </a:p>
        </p:txBody>
      </p:sp>
      <p:sp>
        <p:nvSpPr>
          <p:cNvPr id="622" name="Google Shape;622;p70"/>
          <p:cNvSpPr/>
          <p:nvPr/>
        </p:nvSpPr>
        <p:spPr>
          <a:xfrm>
            <a:off x="226550" y="3034450"/>
            <a:ext cx="2681400" cy="19432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0000"/>
                </a:solidFill>
                <a:latin typeface="Arial"/>
              </a:rPr>
              <a:t>X</a:t>
            </a:r>
          </a:p>
        </p:txBody>
      </p:sp>
      <p:pic>
        <p:nvPicPr>
          <p:cNvPr id="623" name="Google Shape;623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6550" y="1887250"/>
            <a:ext cx="4121574" cy="1846325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70"/>
          <p:cNvSpPr txBox="1"/>
          <p:nvPr>
            <p:ph idx="4294967295" type="title"/>
          </p:nvPr>
        </p:nvSpPr>
        <p:spPr>
          <a:xfrm>
            <a:off x="1324875" y="42875"/>
            <a:ext cx="63354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b="1" lang="fr"/>
              <a:t>GC Bias ? Resolve an old case!</a:t>
            </a:r>
            <a:endParaRPr b="1"/>
          </a:p>
        </p:txBody>
      </p:sp>
      <p:sp>
        <p:nvSpPr>
          <p:cNvPr id="625" name="Google Shape;625;p70"/>
          <p:cNvSpPr txBox="1"/>
          <p:nvPr>
            <p:ph idx="1" type="body"/>
          </p:nvPr>
        </p:nvSpPr>
        <p:spPr>
          <a:xfrm>
            <a:off x="4043325" y="536775"/>
            <a:ext cx="4388100" cy="4526700"/>
          </a:xfrm>
          <a:prstGeom prst="rect">
            <a:avLst/>
          </a:prstGeom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◼"/>
            </a:pPr>
            <a:r>
              <a:rPr lang="fr" sz="1600"/>
              <a:t>Labelled fragments are way longer than probes !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◼"/>
            </a:pPr>
            <a:r>
              <a:rPr lang="fr" sz="1600"/>
              <a:t>GC% to use is not the one from the probe, but from the longer generated DNA fragments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◼"/>
            </a:pPr>
            <a:r>
              <a:rPr lang="fr" sz="1600"/>
              <a:t>How ? Higher GC% : higher chance of auto-hybridization (shadowed signal : lower intensity / depth)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◼"/>
            </a:pPr>
            <a:r>
              <a:rPr lang="fr" sz="1600"/>
              <a:t>Took years (lost…) to figure it out !!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◼"/>
            </a:pPr>
            <a:r>
              <a:rPr lang="fr" sz="1600"/>
              <a:t>An epic example of the requirement of precise, detailed communication between lab researchers / techs and bioinformaticians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◼"/>
            </a:pPr>
            <a:r>
              <a:rPr i="1" lang="fr" sz="1600"/>
              <a:t>The culprit was colonel [figures], in the [poorly reviewed publications] using weapon [bad communication] </a:t>
            </a:r>
            <a:endParaRPr i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◼"/>
            </a:pPr>
            <a:r>
              <a:rPr i="1" lang="fr" sz="1600"/>
              <a:t>He’s still running... (cf Wikipedia plot)</a:t>
            </a:r>
            <a:endParaRPr i="1"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71"/>
          <p:cNvPicPr preferRelativeResize="0"/>
          <p:nvPr/>
        </p:nvPicPr>
        <p:blipFill rotWithShape="1">
          <a:blip r:embed="rId3">
            <a:alphaModFix/>
          </a:blip>
          <a:srcRect b="0" l="0" r="29770" t="0"/>
          <a:stretch/>
        </p:blipFill>
        <p:spPr>
          <a:xfrm>
            <a:off x="6791275" y="728300"/>
            <a:ext cx="2208101" cy="10064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1" name="Google Shape;631;p71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71"/>
          <p:cNvSpPr txBox="1"/>
          <p:nvPr>
            <p:ph idx="4294967295" type="title"/>
          </p:nvPr>
        </p:nvSpPr>
        <p:spPr>
          <a:xfrm>
            <a:off x="457200" y="184760"/>
            <a:ext cx="82296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fr"/>
              <a:t>GC% Normalization by Recursive Lowess Regression</a:t>
            </a:r>
            <a:endParaRPr/>
          </a:p>
        </p:txBody>
      </p:sp>
      <p:grpSp>
        <p:nvGrpSpPr>
          <p:cNvPr id="633" name="Google Shape;633;p71"/>
          <p:cNvGrpSpPr/>
          <p:nvPr/>
        </p:nvGrpSpPr>
        <p:grpSpPr>
          <a:xfrm>
            <a:off x="175025" y="910175"/>
            <a:ext cx="8900553" cy="3947458"/>
            <a:chOff x="1057900" y="542371"/>
            <a:chExt cx="7533265" cy="3607949"/>
          </a:xfrm>
        </p:grpSpPr>
        <p:pic>
          <p:nvPicPr>
            <p:cNvPr id="634" name="Google Shape;634;p7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57900" y="573040"/>
              <a:ext cx="5253009" cy="2086563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pic>
          <p:nvPicPr>
            <p:cNvPr id="635" name="Google Shape;635;p7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338158" y="2062661"/>
              <a:ext cx="5253008" cy="208766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636" name="Google Shape;636;p71"/>
            <p:cNvSpPr txBox="1"/>
            <p:nvPr/>
          </p:nvSpPr>
          <p:spPr>
            <a:xfrm>
              <a:off x="3598896" y="542371"/>
              <a:ext cx="1977900" cy="122700"/>
            </a:xfrm>
            <a:prstGeom prst="rect">
              <a:avLst/>
            </a:prstGeom>
            <a:noFill/>
            <a:ln cap="flat" cmpd="sng" w="480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7" name="Google Shape;637;p71"/>
            <p:cNvSpPr txBox="1"/>
            <p:nvPr/>
          </p:nvSpPr>
          <p:spPr>
            <a:xfrm>
              <a:off x="5947830" y="2039660"/>
              <a:ext cx="1979400" cy="122700"/>
            </a:xfrm>
            <a:prstGeom prst="rect">
              <a:avLst/>
            </a:prstGeom>
            <a:noFill/>
            <a:ln cap="flat" cmpd="sng" w="480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8" name="Google Shape;638;p71"/>
            <p:cNvSpPr/>
            <p:nvPr/>
          </p:nvSpPr>
          <p:spPr>
            <a:xfrm rot="-2289332">
              <a:off x="6609007" y="1092217"/>
              <a:ext cx="569603" cy="938510"/>
            </a:xfrm>
            <a:prstGeom prst="curvedLeft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rgbClr val="F0AD00"/>
            </a:solidFill>
            <a:ln cap="flat" cmpd="sng" w="25400">
              <a:solidFill>
                <a:srgbClr val="AF7E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39" name="Google Shape;639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0501" y="4115851"/>
            <a:ext cx="4301076" cy="72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72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Normalization : “Mappability” Probability</a:t>
            </a:r>
            <a:endParaRPr/>
          </a:p>
        </p:txBody>
      </p:sp>
      <p:sp>
        <p:nvSpPr>
          <p:cNvPr id="645" name="Google Shape;645;p7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46" name="Google Shape;646;p72"/>
          <p:cNvSpPr txBox="1"/>
          <p:nvPr>
            <p:ph idx="1" type="body"/>
          </p:nvPr>
        </p:nvSpPr>
        <p:spPr>
          <a:xfrm>
            <a:off x="83100" y="770650"/>
            <a:ext cx="8785800" cy="39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“</a:t>
            </a:r>
            <a:r>
              <a:rPr b="1" lang="fr"/>
              <a:t>Mappability</a:t>
            </a:r>
            <a:r>
              <a:rPr lang="fr"/>
              <a:t>” :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 sz="1800"/>
              <a:t>Genomic regions with notably </a:t>
            </a:r>
            <a:r>
              <a:rPr lang="fr" sz="1800">
                <a:solidFill>
                  <a:srgbClr val="CC0000"/>
                </a:solidFill>
              </a:rPr>
              <a:t>few reads sequenced</a:t>
            </a:r>
            <a:endParaRPr sz="1800">
              <a:solidFill>
                <a:srgbClr val="CC0000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 sz="1800"/>
              <a:t>First identified by occurrence, now modellized from genome composition (GEM)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 sz="1800"/>
              <a:t>Has effects on very low coverage BAMs only (&lt;50x)</a:t>
            </a:r>
            <a:endParaRPr sz="1800"/>
          </a:p>
        </p:txBody>
      </p:sp>
      <p:sp>
        <p:nvSpPr>
          <p:cNvPr id="647" name="Google Shape;647;p72"/>
          <p:cNvSpPr txBox="1"/>
          <p:nvPr/>
        </p:nvSpPr>
        <p:spPr>
          <a:xfrm>
            <a:off x="6196325" y="4851300"/>
            <a:ext cx="25509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i="1" lang="fr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Ribeca et al., PLoS One, 2012</a:t>
            </a:r>
            <a:endParaRPr sz="1200"/>
          </a:p>
        </p:txBody>
      </p:sp>
      <p:pic>
        <p:nvPicPr>
          <p:cNvPr descr="H:\pelican\volume03\ws\ugf\bioinfo\Users\Bastien\Presentations\2017\20170411_IFSBM\ucsc-mappability.jpg" id="648" name="Google Shape;648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1400" y="2494175"/>
            <a:ext cx="5603750" cy="249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73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Normalization : “Wave effect”</a:t>
            </a:r>
            <a:endParaRPr/>
          </a:p>
        </p:txBody>
      </p:sp>
      <p:sp>
        <p:nvSpPr>
          <p:cNvPr id="654" name="Google Shape;654;p7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55" name="Google Shape;655;p73"/>
          <p:cNvSpPr txBox="1"/>
          <p:nvPr>
            <p:ph idx="1" type="body"/>
          </p:nvPr>
        </p:nvSpPr>
        <p:spPr>
          <a:xfrm>
            <a:off x="195325" y="923050"/>
            <a:ext cx="5389200" cy="39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>
                <a:solidFill>
                  <a:srgbClr val="CC0000"/>
                </a:solidFill>
              </a:rPr>
              <a:t>Residual wavelets</a:t>
            </a:r>
            <a:r>
              <a:rPr lang="fr"/>
              <a:t> after all knowledge-base (GC%, mappability scores) normalizations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Corresponds to </a:t>
            </a:r>
            <a:r>
              <a:rPr i="1" lang="fr"/>
              <a:t>unknown</a:t>
            </a:r>
            <a:r>
              <a:rPr lang="fr"/>
              <a:t> sources of bias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Can occur at different levels in multiple samples : can be inferred !</a:t>
            </a:r>
            <a:endParaRPr sz="1800"/>
          </a:p>
          <a:p>
            <a:pPr indent="-342900" lvl="2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</a:pPr>
            <a:r>
              <a:rPr lang="fr" sz="1800"/>
              <a:t>R Package </a:t>
            </a:r>
            <a:r>
              <a:rPr i="1" lang="fr" sz="1800"/>
              <a:t>cghseg</a:t>
            </a:r>
            <a:endParaRPr sz="1800"/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fr" sz="1800"/>
              <a:t>5~10 samples minimum required</a:t>
            </a:r>
            <a:endParaRPr sz="1800"/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i="1" lang="fr" sz="1800"/>
              <a:t>huge</a:t>
            </a:r>
            <a:r>
              <a:rPr lang="fr" sz="1800"/>
              <a:t> CPU/RAM/time resources required</a:t>
            </a:r>
            <a:endParaRPr sz="1800"/>
          </a:p>
        </p:txBody>
      </p:sp>
      <p:pic>
        <p:nvPicPr>
          <p:cNvPr id="656" name="Google Shape;656;p73"/>
          <p:cNvPicPr preferRelativeResize="0"/>
          <p:nvPr/>
        </p:nvPicPr>
        <p:blipFill rotWithShape="1">
          <a:blip r:embed="rId3">
            <a:alphaModFix/>
          </a:blip>
          <a:srcRect b="0" l="10386" r="0" t="0"/>
          <a:stretch/>
        </p:blipFill>
        <p:spPr>
          <a:xfrm>
            <a:off x="5858808" y="2499739"/>
            <a:ext cx="3121187" cy="2258812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73"/>
          <p:cNvSpPr txBox="1"/>
          <p:nvPr/>
        </p:nvSpPr>
        <p:spPr>
          <a:xfrm>
            <a:off x="4676775" y="4776787"/>
            <a:ext cx="42180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i="1" lang="fr" sz="14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Picard et al., Biostatistics, 2011</a:t>
            </a:r>
            <a:endParaRPr/>
          </a:p>
        </p:txBody>
      </p:sp>
      <p:pic>
        <p:nvPicPr>
          <p:cNvPr id="658" name="Google Shape;658;p73"/>
          <p:cNvPicPr preferRelativeResize="0"/>
          <p:nvPr/>
        </p:nvPicPr>
        <p:blipFill rotWithShape="1">
          <a:blip r:embed="rId4">
            <a:alphaModFix/>
          </a:blip>
          <a:srcRect b="16055" l="8716" r="670" t="9127"/>
          <a:stretch/>
        </p:blipFill>
        <p:spPr>
          <a:xfrm>
            <a:off x="5813100" y="883592"/>
            <a:ext cx="3174725" cy="1741727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73"/>
          <p:cNvSpPr/>
          <p:nvPr/>
        </p:nvSpPr>
        <p:spPr>
          <a:xfrm>
            <a:off x="7274925" y="2404875"/>
            <a:ext cx="264600" cy="597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7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Centralization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/>
              <a:t>Normality should always be the reference</a:t>
            </a:r>
            <a:endParaRPr sz="2200"/>
          </a:p>
        </p:txBody>
      </p:sp>
      <p:sp>
        <p:nvSpPr>
          <p:cNvPr id="665" name="Google Shape;665;p7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6" name="Google Shape;66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4121" y="3413046"/>
            <a:ext cx="1412751" cy="16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75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orbel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ugf\My Documents\My Pictures\temp.PNG" id="672" name="Google Shape;672;p75"/>
          <p:cNvPicPr preferRelativeResize="0"/>
          <p:nvPr/>
        </p:nvPicPr>
        <p:blipFill rotWithShape="1">
          <a:blip r:embed="rId3">
            <a:alphaModFix/>
          </a:blip>
          <a:srcRect b="22019" l="0" r="0" t="19260"/>
          <a:stretch/>
        </p:blipFill>
        <p:spPr>
          <a:xfrm>
            <a:off x="598487" y="3165872"/>
            <a:ext cx="8269287" cy="140374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673" name="Google Shape;673;p75"/>
          <p:cNvSpPr txBox="1"/>
          <p:nvPr/>
        </p:nvSpPr>
        <p:spPr>
          <a:xfrm rot="-5400000">
            <a:off x="-69425" y="3901668"/>
            <a:ext cx="9882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</a:pPr>
            <a:r>
              <a:rPr b="1" i="1" lang="fr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Log2(ratio)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75"/>
          <p:cNvSpPr txBox="1"/>
          <p:nvPr/>
        </p:nvSpPr>
        <p:spPr>
          <a:xfrm>
            <a:off x="3851275" y="4744640"/>
            <a:ext cx="16575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rbel"/>
              <a:buNone/>
            </a:pPr>
            <a:r>
              <a:rPr b="1" i="1" lang="fr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Chromosomes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ugf\My Documents\My Pictures\temp.PNG" id="675" name="Google Shape;675;p75"/>
          <p:cNvPicPr preferRelativeResize="0"/>
          <p:nvPr/>
        </p:nvPicPr>
        <p:blipFill rotWithShape="1">
          <a:blip r:embed="rId3">
            <a:alphaModFix/>
          </a:blip>
          <a:srcRect b="0" l="0" r="0" t="92970"/>
          <a:stretch/>
        </p:blipFill>
        <p:spPr>
          <a:xfrm>
            <a:off x="598487" y="4569619"/>
            <a:ext cx="8269287" cy="16906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grpSp>
        <p:nvGrpSpPr>
          <p:cNvPr id="676" name="Google Shape;676;p75"/>
          <p:cNvGrpSpPr/>
          <p:nvPr/>
        </p:nvGrpSpPr>
        <p:grpSpPr>
          <a:xfrm>
            <a:off x="8656637" y="72628"/>
            <a:ext cx="401637" cy="292894"/>
            <a:chOff x="8656637" y="96837"/>
            <a:chExt cx="401637" cy="390525"/>
          </a:xfrm>
        </p:grpSpPr>
        <p:pic>
          <p:nvPicPr>
            <p:cNvPr id="677" name="Google Shape;677;p7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656637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8" name="Google Shape;678;p75"/>
            <p:cNvSpPr txBox="1"/>
            <p:nvPr/>
          </p:nvSpPr>
          <p:spPr>
            <a:xfrm>
              <a:off x="86756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9" name="Google Shape;679;p75"/>
          <p:cNvGrpSpPr/>
          <p:nvPr/>
        </p:nvGrpSpPr>
        <p:grpSpPr>
          <a:xfrm>
            <a:off x="8223250" y="72628"/>
            <a:ext cx="403225" cy="292894"/>
            <a:chOff x="8223250" y="96837"/>
            <a:chExt cx="403225" cy="390525"/>
          </a:xfrm>
        </p:grpSpPr>
        <p:pic>
          <p:nvPicPr>
            <p:cNvPr id="680" name="Google Shape;680;p7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223250" y="96837"/>
              <a:ext cx="403225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1" name="Google Shape;681;p75"/>
            <p:cNvSpPr txBox="1"/>
            <p:nvPr/>
          </p:nvSpPr>
          <p:spPr>
            <a:xfrm>
              <a:off x="82438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2" name="Google Shape;682;p75"/>
          <p:cNvGrpSpPr/>
          <p:nvPr/>
        </p:nvGrpSpPr>
        <p:grpSpPr>
          <a:xfrm>
            <a:off x="2936874" y="922734"/>
            <a:ext cx="2549922" cy="2051541"/>
            <a:chOff x="2936874" y="922734"/>
            <a:chExt cx="2549922" cy="2051541"/>
          </a:xfrm>
        </p:grpSpPr>
        <p:sp>
          <p:nvSpPr>
            <p:cNvPr id="683" name="Google Shape;683;p75"/>
            <p:cNvSpPr txBox="1"/>
            <p:nvPr/>
          </p:nvSpPr>
          <p:spPr>
            <a:xfrm rot="-5400000">
              <a:off x="2603874" y="1865352"/>
              <a:ext cx="988200" cy="32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orbel"/>
                <a:buNone/>
              </a:pPr>
              <a:r>
                <a:rPr b="1" i="1" lang="fr" sz="16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Density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75"/>
            <p:cNvSpPr txBox="1"/>
            <p:nvPr/>
          </p:nvSpPr>
          <p:spPr>
            <a:xfrm>
              <a:off x="3759200" y="2733675"/>
              <a:ext cx="1317600" cy="24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orbel"/>
                <a:buNone/>
              </a:pPr>
              <a:r>
                <a:rPr b="1" i="1" lang="fr" sz="16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Log2(ratio)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75"/>
            <p:cNvSpPr txBox="1"/>
            <p:nvPr/>
          </p:nvSpPr>
          <p:spPr>
            <a:xfrm>
              <a:off x="3679825" y="922734"/>
              <a:ext cx="1566900" cy="24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orbel"/>
                <a:buNone/>
              </a:pPr>
              <a:r>
                <a:rPr b="1" i="1" lang="fr" sz="16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L2R</a:t>
              </a:r>
              <a:r>
                <a:rPr b="1" i="1" lang="fr" sz="16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 distribution</a:t>
              </a:r>
              <a:endParaRPr b="1" i="0" sz="1400" u="none" cap="none" strike="noStrike">
                <a:solidFill>
                  <a:srgbClr val="000000"/>
                </a:solidFill>
              </a:endParaRPr>
            </a:p>
          </p:txBody>
        </p:sp>
        <p:pic>
          <p:nvPicPr>
            <p:cNvPr descr="J:\bioinfo\Users\Bastien\Presentations\2015\IFSBM\density.png" id="686" name="Google Shape;686;p7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297237" y="1221581"/>
              <a:ext cx="2189559" cy="144422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cxnSp>
          <p:nvCxnSpPr>
            <p:cNvPr id="687" name="Google Shape;687;p75"/>
            <p:cNvCxnSpPr/>
            <p:nvPr/>
          </p:nvCxnSpPr>
          <p:spPr>
            <a:xfrm>
              <a:off x="4418012" y="1235869"/>
              <a:ext cx="0" cy="1350300"/>
            </a:xfrm>
            <a:prstGeom prst="straightConnector1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cxnSp>
        <p:nvCxnSpPr>
          <p:cNvPr id="688" name="Google Shape;688;p75"/>
          <p:cNvCxnSpPr/>
          <p:nvPr/>
        </p:nvCxnSpPr>
        <p:spPr>
          <a:xfrm>
            <a:off x="757237" y="3875484"/>
            <a:ext cx="8110500" cy="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689" name="Google Shape;689;p75"/>
          <p:cNvGrpSpPr/>
          <p:nvPr/>
        </p:nvGrpSpPr>
        <p:grpSpPr>
          <a:xfrm>
            <a:off x="4497269" y="1836746"/>
            <a:ext cx="2783800" cy="1870501"/>
            <a:chOff x="4497269" y="1836746"/>
            <a:chExt cx="2783800" cy="1870501"/>
          </a:xfrm>
        </p:grpSpPr>
        <p:sp>
          <p:nvSpPr>
            <p:cNvPr id="690" name="Google Shape;690;p75"/>
            <p:cNvSpPr/>
            <p:nvPr/>
          </p:nvSpPr>
          <p:spPr>
            <a:xfrm rot="-9241963">
              <a:off x="4456081" y="2186656"/>
              <a:ext cx="1671775" cy="132079"/>
            </a:xfrm>
            <a:prstGeom prst="rightArrow">
              <a:avLst>
                <a:gd fmla="val 20651" name="adj1"/>
                <a:gd fmla="val 50000" name="adj2"/>
              </a:avLst>
            </a:pr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1" name="Google Shape;691;p75"/>
            <p:cNvSpPr/>
            <p:nvPr/>
          </p:nvSpPr>
          <p:spPr>
            <a:xfrm rot="8978078">
              <a:off x="4508153" y="3180193"/>
              <a:ext cx="1635568" cy="134308"/>
            </a:xfrm>
            <a:prstGeom prst="rightArrow">
              <a:avLst>
                <a:gd fmla="val 20651" name="adj1"/>
                <a:gd fmla="val 50000" name="adj2"/>
              </a:avLst>
            </a:pr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descr="H:\pelican\volume03\ws\ugf\bioinfo\Users\Bastien\Presentations\2017\20170411_IFSBM\smil_happy.jpeg" id="692" name="Google Shape;692;p7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121400" y="2247900"/>
              <a:ext cx="1159669" cy="7453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3" name="Google Shape;693;p75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Centralization </a:t>
            </a:r>
            <a:r>
              <a:rPr lang="fr"/>
              <a:t>: An </a:t>
            </a:r>
            <a:r>
              <a:rPr lang="fr"/>
              <a:t>Easy</a:t>
            </a:r>
            <a:r>
              <a:rPr lang="fr"/>
              <a:t> Synthetic Example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76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orbel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9" name="Google Shape;699;p76"/>
          <p:cNvPicPr preferRelativeResize="0"/>
          <p:nvPr/>
        </p:nvPicPr>
        <p:blipFill rotWithShape="1">
          <a:blip r:embed="rId3">
            <a:alphaModFix/>
          </a:blip>
          <a:srcRect b="4639" l="0" r="0" t="5448"/>
          <a:stretch/>
        </p:blipFill>
        <p:spPr>
          <a:xfrm>
            <a:off x="611187" y="3165872"/>
            <a:ext cx="8247064" cy="140374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700" name="Google Shape;700;p76"/>
          <p:cNvSpPr txBox="1"/>
          <p:nvPr/>
        </p:nvSpPr>
        <p:spPr>
          <a:xfrm rot="-5400000">
            <a:off x="-69425" y="3901668"/>
            <a:ext cx="9882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</a:pPr>
            <a:r>
              <a:rPr b="1" i="1" lang="fr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Log2(ratio)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76"/>
          <p:cNvSpPr txBox="1"/>
          <p:nvPr/>
        </p:nvSpPr>
        <p:spPr>
          <a:xfrm>
            <a:off x="3851275" y="4744640"/>
            <a:ext cx="16575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rbel"/>
              <a:buNone/>
            </a:pPr>
            <a:r>
              <a:rPr b="1" i="1" lang="fr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Chromosomes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ugf\My Documents\My Pictures\temp.PNG" id="702" name="Google Shape;702;p76"/>
          <p:cNvPicPr preferRelativeResize="0"/>
          <p:nvPr/>
        </p:nvPicPr>
        <p:blipFill rotWithShape="1">
          <a:blip r:embed="rId4">
            <a:alphaModFix/>
          </a:blip>
          <a:srcRect b="0" l="0" r="0" t="92970"/>
          <a:stretch/>
        </p:blipFill>
        <p:spPr>
          <a:xfrm>
            <a:off x="598487" y="4569619"/>
            <a:ext cx="8269287" cy="16906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grpSp>
        <p:nvGrpSpPr>
          <p:cNvPr id="703" name="Google Shape;703;p76"/>
          <p:cNvGrpSpPr/>
          <p:nvPr/>
        </p:nvGrpSpPr>
        <p:grpSpPr>
          <a:xfrm>
            <a:off x="8656637" y="72628"/>
            <a:ext cx="401637" cy="292894"/>
            <a:chOff x="8656637" y="96837"/>
            <a:chExt cx="401637" cy="390525"/>
          </a:xfrm>
        </p:grpSpPr>
        <p:pic>
          <p:nvPicPr>
            <p:cNvPr id="704" name="Google Shape;704;p7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656637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5" name="Google Shape;705;p76"/>
            <p:cNvSpPr txBox="1"/>
            <p:nvPr/>
          </p:nvSpPr>
          <p:spPr>
            <a:xfrm>
              <a:off x="86756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6" name="Google Shape;706;p76"/>
          <p:cNvGrpSpPr/>
          <p:nvPr/>
        </p:nvGrpSpPr>
        <p:grpSpPr>
          <a:xfrm>
            <a:off x="8223250" y="72628"/>
            <a:ext cx="403225" cy="292894"/>
            <a:chOff x="8223250" y="96837"/>
            <a:chExt cx="403225" cy="390525"/>
          </a:xfrm>
        </p:grpSpPr>
        <p:pic>
          <p:nvPicPr>
            <p:cNvPr id="707" name="Google Shape;707;p7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223250" y="96837"/>
              <a:ext cx="403225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8" name="Google Shape;708;p76"/>
            <p:cNvSpPr txBox="1"/>
            <p:nvPr/>
          </p:nvSpPr>
          <p:spPr>
            <a:xfrm>
              <a:off x="82438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H:\pelican\volume03\ws\ugf\bioinfo\Users\Bastien\Presentations\2017\20170411_IFSBM\smil_lost.jpeg" id="709" name="Google Shape;709;p7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00771" y="786650"/>
            <a:ext cx="2204200" cy="220420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76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Centralization : A Real-life Cancer Example</a:t>
            </a:r>
            <a:endParaRPr/>
          </a:p>
        </p:txBody>
      </p:sp>
      <p:pic>
        <p:nvPicPr>
          <p:cNvPr id="711" name="Google Shape;711;p7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16237" y="1221581"/>
            <a:ext cx="2879725" cy="145851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712" name="Google Shape;712;p76"/>
          <p:cNvSpPr txBox="1"/>
          <p:nvPr/>
        </p:nvSpPr>
        <p:spPr>
          <a:xfrm rot="-5400000">
            <a:off x="2222874" y="1865352"/>
            <a:ext cx="9882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rbel"/>
              <a:buNone/>
            </a:pPr>
            <a:r>
              <a:rPr b="1" i="1" lang="fr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Density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76"/>
          <p:cNvSpPr txBox="1"/>
          <p:nvPr/>
        </p:nvSpPr>
        <p:spPr>
          <a:xfrm>
            <a:off x="3759200" y="2733675"/>
            <a:ext cx="13176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rbel"/>
              <a:buNone/>
            </a:pPr>
            <a:r>
              <a:rPr b="1" i="1" lang="fr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Log2(ratio)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76"/>
          <p:cNvSpPr txBox="1"/>
          <p:nvPr/>
        </p:nvSpPr>
        <p:spPr>
          <a:xfrm>
            <a:off x="3203575" y="1856184"/>
            <a:ext cx="3603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Calibri"/>
              <a:buNone/>
            </a:pPr>
            <a:r>
              <a:rPr b="1" i="0" lang="fr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76"/>
          <p:cNvSpPr txBox="1"/>
          <p:nvPr/>
        </p:nvSpPr>
        <p:spPr>
          <a:xfrm>
            <a:off x="3851275" y="1221581"/>
            <a:ext cx="3603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b="1" i="0" lang="fr" sz="3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76"/>
          <p:cNvSpPr txBox="1"/>
          <p:nvPr/>
        </p:nvSpPr>
        <p:spPr>
          <a:xfrm>
            <a:off x="4716462" y="1221581"/>
            <a:ext cx="3603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b="1" i="0" lang="fr" sz="3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76"/>
          <p:cNvSpPr txBox="1"/>
          <p:nvPr/>
        </p:nvSpPr>
        <p:spPr>
          <a:xfrm>
            <a:off x="4932362" y="2193131"/>
            <a:ext cx="360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Calibri"/>
              <a:buNone/>
            </a:pPr>
            <a:r>
              <a:rPr b="1" i="0" lang="fr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76"/>
          <p:cNvSpPr txBox="1"/>
          <p:nvPr/>
        </p:nvSpPr>
        <p:spPr>
          <a:xfrm>
            <a:off x="5364162" y="2301478"/>
            <a:ext cx="3603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Calibri"/>
              <a:buNone/>
            </a:pPr>
            <a:r>
              <a:rPr b="1" i="0" lang="fr" sz="1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76"/>
          <p:cNvSpPr txBox="1"/>
          <p:nvPr/>
        </p:nvSpPr>
        <p:spPr>
          <a:xfrm>
            <a:off x="3679825" y="922734"/>
            <a:ext cx="15669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rbel"/>
              <a:buNone/>
            </a:pPr>
            <a:r>
              <a:rPr b="1" i="1" lang="fr" sz="16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L2R</a:t>
            </a:r>
            <a:r>
              <a:rPr b="1" i="1" lang="fr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distribution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77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5" name="Google Shape;725;p77"/>
          <p:cNvGrpSpPr/>
          <p:nvPr/>
        </p:nvGrpSpPr>
        <p:grpSpPr>
          <a:xfrm>
            <a:off x="8656637" y="72628"/>
            <a:ext cx="401637" cy="292894"/>
            <a:chOff x="8656637" y="96837"/>
            <a:chExt cx="401637" cy="390525"/>
          </a:xfrm>
        </p:grpSpPr>
        <p:pic>
          <p:nvPicPr>
            <p:cNvPr id="726" name="Google Shape;726;p7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56637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7" name="Google Shape;727;p77"/>
            <p:cNvSpPr txBox="1"/>
            <p:nvPr/>
          </p:nvSpPr>
          <p:spPr>
            <a:xfrm>
              <a:off x="86756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8" name="Google Shape;728;p77"/>
          <p:cNvGrpSpPr/>
          <p:nvPr/>
        </p:nvGrpSpPr>
        <p:grpSpPr>
          <a:xfrm>
            <a:off x="8223250" y="72628"/>
            <a:ext cx="403225" cy="292894"/>
            <a:chOff x="8223250" y="96837"/>
            <a:chExt cx="403225" cy="390525"/>
          </a:xfrm>
        </p:grpSpPr>
        <p:pic>
          <p:nvPicPr>
            <p:cNvPr id="729" name="Google Shape;729;p7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223250" y="96837"/>
              <a:ext cx="403225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0" name="Google Shape;730;p77"/>
            <p:cNvSpPr txBox="1"/>
            <p:nvPr/>
          </p:nvSpPr>
          <p:spPr>
            <a:xfrm>
              <a:off x="82438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1" name="Google Shape;731;p77"/>
          <p:cNvSpPr txBox="1"/>
          <p:nvPr/>
        </p:nvSpPr>
        <p:spPr>
          <a:xfrm>
            <a:off x="971550" y="3382262"/>
            <a:ext cx="309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i="1" lang="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Centrality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77"/>
          <p:cNvSpPr txBox="1"/>
          <p:nvPr/>
        </p:nvSpPr>
        <p:spPr>
          <a:xfrm>
            <a:off x="5508625" y="3382262"/>
            <a:ext cx="309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i="1" lang="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Population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3" name="Google Shape;733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83947" y="3332638"/>
            <a:ext cx="1813366" cy="1813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77"/>
          <p:cNvPicPr preferRelativeResize="0"/>
          <p:nvPr/>
        </p:nvPicPr>
        <p:blipFill rotWithShape="1">
          <a:blip r:embed="rId6">
            <a:alphaModFix/>
          </a:blip>
          <a:srcRect b="23986" l="12955" r="16213" t="33930"/>
          <a:stretch/>
        </p:blipFill>
        <p:spPr>
          <a:xfrm>
            <a:off x="63407" y="1167143"/>
            <a:ext cx="9001118" cy="2260202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77"/>
          <p:cNvSpPr txBox="1"/>
          <p:nvPr>
            <p:ph type="title"/>
          </p:nvPr>
        </p:nvSpPr>
        <p:spPr>
          <a:xfrm>
            <a:off x="311700" y="28017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Centralization : Centrality / Density Trade-off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2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8" name="Google Shape;218;p42"/>
          <p:cNvGrpSpPr/>
          <p:nvPr/>
        </p:nvGrpSpPr>
        <p:grpSpPr>
          <a:xfrm>
            <a:off x="8656637" y="72628"/>
            <a:ext cx="401637" cy="292894"/>
            <a:chOff x="8656637" y="96837"/>
            <a:chExt cx="401637" cy="390525"/>
          </a:xfrm>
        </p:grpSpPr>
        <p:pic>
          <p:nvPicPr>
            <p:cNvPr id="219" name="Google Shape;219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56637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" name="Google Shape;220;p42"/>
            <p:cNvSpPr txBox="1"/>
            <p:nvPr/>
          </p:nvSpPr>
          <p:spPr>
            <a:xfrm>
              <a:off x="86756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1" name="Google Shape;221;p42"/>
          <p:cNvGrpSpPr/>
          <p:nvPr/>
        </p:nvGrpSpPr>
        <p:grpSpPr>
          <a:xfrm>
            <a:off x="8223250" y="72628"/>
            <a:ext cx="403225" cy="292894"/>
            <a:chOff x="8223250" y="96837"/>
            <a:chExt cx="403225" cy="390525"/>
          </a:xfrm>
        </p:grpSpPr>
        <p:pic>
          <p:nvPicPr>
            <p:cNvPr id="222" name="Google Shape;222;p4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223250" y="96837"/>
              <a:ext cx="403225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" name="Google Shape;223;p42"/>
            <p:cNvSpPr txBox="1"/>
            <p:nvPr/>
          </p:nvSpPr>
          <p:spPr>
            <a:xfrm>
              <a:off x="82438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4" name="Google Shape;224;p42"/>
          <p:cNvSpPr txBox="1"/>
          <p:nvPr>
            <p:ph idx="1" type="body"/>
          </p:nvPr>
        </p:nvSpPr>
        <p:spPr>
          <a:xfrm>
            <a:off x="311700" y="770651"/>
            <a:ext cx="8520600" cy="39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318769" lvl="0" marL="4381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●"/>
            </a:pPr>
            <a:r>
              <a:rPr lang="fr"/>
              <a:t>"</a:t>
            </a:r>
            <a:r>
              <a:rPr b="1" lang="fr"/>
              <a:t>CNV</a:t>
            </a:r>
            <a:r>
              <a:rPr lang="fr"/>
              <a:t>" (Copy Number Variation) includes :</a:t>
            </a:r>
            <a:endParaRPr/>
          </a:p>
          <a:p>
            <a:pPr indent="-330835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560"/>
              <a:buChar char="○"/>
            </a:pPr>
            <a:r>
              <a:rPr lang="fr"/>
              <a:t>"</a:t>
            </a:r>
            <a:r>
              <a:rPr b="1" lang="fr"/>
              <a:t>CNA</a:t>
            </a:r>
            <a:r>
              <a:rPr lang="fr"/>
              <a:t>" :</a:t>
            </a:r>
            <a:endParaRPr/>
          </a:p>
          <a:p>
            <a: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560"/>
              <a:buChar char="■"/>
            </a:pPr>
            <a:r>
              <a:rPr lang="fr"/>
              <a:t>Copy Number </a:t>
            </a:r>
            <a:r>
              <a:rPr b="1" i="1" lang="fr"/>
              <a:t>Anomaly</a:t>
            </a:r>
            <a:endParaRPr b="1" i="1"/>
          </a:p>
          <a:p>
            <a: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560"/>
              <a:buChar char="■"/>
            </a:pPr>
            <a:r>
              <a:rPr lang="fr"/>
              <a:t>Copy Number </a:t>
            </a:r>
            <a:r>
              <a:rPr b="1" i="1" lang="fr"/>
              <a:t>Alteration</a:t>
            </a:r>
            <a:endParaRPr b="1" i="1"/>
          </a:p>
          <a:p>
            <a: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560"/>
              <a:buChar char="■"/>
            </a:pPr>
            <a:r>
              <a:rPr lang="fr"/>
              <a:t>Copy Number </a:t>
            </a:r>
            <a:r>
              <a:rPr b="1" i="1" lang="fr"/>
              <a:t>Aberration</a:t>
            </a:r>
            <a:endParaRPr b="1" i="1"/>
          </a:p>
          <a:p>
            <a: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560"/>
              <a:buChar char="■"/>
            </a:pPr>
            <a:r>
              <a:rPr lang="fr"/>
              <a:t>Copy Number </a:t>
            </a:r>
            <a:r>
              <a:rPr b="1" i="1" lang="fr"/>
              <a:t>Abnormality</a:t>
            </a:r>
            <a:endParaRPr b="1" i="1"/>
          </a:p>
          <a:p>
            <a:pPr indent="-330835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560"/>
              <a:buChar char="○"/>
            </a:pPr>
            <a:r>
              <a:rPr lang="fr"/>
              <a:t>Large-scale (&gt; 1Kb) polymorphisms (often called … "CNV")</a:t>
            </a:r>
            <a:endParaRPr/>
          </a:p>
        </p:txBody>
      </p:sp>
      <p:sp>
        <p:nvSpPr>
          <p:cNvPr id="225" name="Google Shape;225;p42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fr"/>
              <a:t>A bit of vocabulary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4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BE0E3"/>
        </a:solidFill>
      </p:bgPr>
    </p:bg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78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9900"/>
                </a:solidFill>
              </a:rPr>
              <a:t>PRACTICE : Normalization &amp; Centralization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741" name="Google Shape;741;p7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42" name="Google Shape;742;p78"/>
          <p:cNvSpPr txBox="1"/>
          <p:nvPr>
            <p:ph idx="1" type="body"/>
          </p:nvPr>
        </p:nvSpPr>
        <p:spPr>
          <a:xfrm>
            <a:off x="311700" y="770650"/>
            <a:ext cx="8634000" cy="23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u="sng">
                <a:solidFill>
                  <a:schemeClr val="dk1"/>
                </a:solidFill>
              </a:rPr>
              <a:t>Input data :</a:t>
            </a:r>
            <a:endParaRPr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The binned data you generated :</a:t>
            </a:r>
            <a:endParaRPr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~/tp_cna/RESULTS/REDUX/A18R.RDX/A18R.RDX_hs37d5_b50_</a:t>
            </a:r>
            <a:r>
              <a:rPr b="1"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binned</a:t>
            </a: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.RDS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Precomputed </a:t>
            </a:r>
            <a:r>
              <a:rPr b="1" lang="fr">
                <a:solidFill>
                  <a:schemeClr val="dk1"/>
                </a:solidFill>
              </a:rPr>
              <a:t>GC% </a:t>
            </a:r>
            <a:r>
              <a:rPr lang="fr">
                <a:solidFill>
                  <a:schemeClr val="dk1"/>
                </a:solidFill>
              </a:rPr>
              <a:t>tracks from the BINpack :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fr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~/</a:t>
            </a: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tp_cna</a:t>
            </a:r>
            <a:r>
              <a:rPr lang="fr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/RESOURCES/REDUX/SSCREp_RDX_b50.</a:t>
            </a:r>
            <a:r>
              <a:rPr b="1" lang="fr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GC</a:t>
            </a:r>
            <a:r>
              <a:rPr lang="fr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.rda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Precomputed “</a:t>
            </a:r>
            <a:r>
              <a:rPr b="1" lang="fr">
                <a:solidFill>
                  <a:schemeClr val="dk1"/>
                </a:solidFill>
              </a:rPr>
              <a:t>Wave</a:t>
            </a:r>
            <a:r>
              <a:rPr lang="fr">
                <a:solidFill>
                  <a:schemeClr val="dk1"/>
                </a:solidFill>
              </a:rPr>
              <a:t>” tracks from public datasets :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fr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~/</a:t>
            </a: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tp_cna</a:t>
            </a:r>
            <a:r>
              <a:rPr lang="fr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/RESOURCES/REDUX/SSCREp_RDX_b50.</a:t>
            </a:r>
            <a:r>
              <a:rPr b="1" lang="fr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Wave</a:t>
            </a:r>
            <a:r>
              <a:rPr lang="fr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.rda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78"/>
          <p:cNvSpPr txBox="1"/>
          <p:nvPr/>
        </p:nvSpPr>
        <p:spPr>
          <a:xfrm>
            <a:off x="279325" y="47518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>
                <a:solidFill>
                  <a:srgbClr val="FF0000"/>
                </a:solidFill>
              </a:rPr>
              <a:t>HELP</a:t>
            </a:r>
            <a:r>
              <a:rPr b="1" i="1" lang="fr">
                <a:solidFill>
                  <a:srgbClr val="FF0000"/>
                </a:solidFill>
              </a:rPr>
              <a:t> :	?WES.Normalize.ff	?WES.Normalize</a:t>
            </a:r>
            <a:endParaRPr b="1" i="1">
              <a:solidFill>
                <a:srgbClr val="FF0000"/>
              </a:solidFill>
            </a:endParaRPr>
          </a:p>
        </p:txBody>
      </p:sp>
      <p:grpSp>
        <p:nvGrpSpPr>
          <p:cNvPr id="744" name="Google Shape;744;p78"/>
          <p:cNvGrpSpPr/>
          <p:nvPr/>
        </p:nvGrpSpPr>
        <p:grpSpPr>
          <a:xfrm>
            <a:off x="156250" y="3087432"/>
            <a:ext cx="9204850" cy="1782900"/>
            <a:chOff x="156250" y="3087432"/>
            <a:chExt cx="9204850" cy="1782900"/>
          </a:xfrm>
        </p:grpSpPr>
        <p:sp>
          <p:nvSpPr>
            <p:cNvPr id="745" name="Google Shape;745;p78"/>
            <p:cNvSpPr/>
            <p:nvPr/>
          </p:nvSpPr>
          <p:spPr>
            <a:xfrm>
              <a:off x="156250" y="3141550"/>
              <a:ext cx="8847300" cy="1597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2700000" dist="3810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78"/>
            <p:cNvSpPr txBox="1"/>
            <p:nvPr/>
          </p:nvSpPr>
          <p:spPr>
            <a:xfrm>
              <a:off x="272000" y="3087432"/>
              <a:ext cx="9089100" cy="17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WES.Normalize.ff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(</a:t>
              </a:r>
              <a:r>
                <a:rPr lang="fr" sz="1600">
                  <a:solidFill>
                    <a:srgbClr val="9900FF"/>
                  </a:solidFill>
                  <a:latin typeface="Consolas"/>
                  <a:ea typeface="Consolas"/>
                  <a:cs typeface="Consolas"/>
                  <a:sym typeface="Consolas"/>
                </a:rPr>
                <a:t>BIN.RDS.file 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= </a:t>
              </a:r>
              <a:r>
                <a:rPr lang="fr" sz="1600">
                  <a:solidFill>
                    <a:srgbClr val="0000FF"/>
                  </a:solidFill>
                </a:rPr>
                <a:t>"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A18R.RDX/A18R.RDX_hs37d5_b50</a:t>
              </a:r>
              <a:r>
                <a:rPr b="1"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_binned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.RDS</a:t>
              </a:r>
              <a:r>
                <a:rPr lang="fr" sz="1600">
                  <a:solidFill>
                    <a:srgbClr val="0000FF"/>
                  </a:solidFill>
                </a:rPr>
                <a:t>"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fr" sz="1600">
                  <a:solidFill>
                    <a:srgbClr val="9900FF"/>
                  </a:solidFill>
                  <a:latin typeface="Consolas"/>
                  <a:ea typeface="Consolas"/>
                  <a:cs typeface="Consolas"/>
                  <a:sym typeface="Consolas"/>
                </a:rPr>
                <a:t>BINpack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 = </a:t>
              </a:r>
              <a:r>
                <a:rPr lang="fr" sz="1600">
                  <a:solidFill>
                    <a:srgbClr val="0000FF"/>
                  </a:solidFill>
                </a:rPr>
                <a:t>"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../../RESOURCES/REDUX/SSCREp_RDX_b50.</a:t>
              </a:r>
              <a:r>
                <a:rPr b="1"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GC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.rda</a:t>
              </a:r>
              <a:r>
                <a:rPr lang="fr" sz="1600">
                  <a:solidFill>
                    <a:srgbClr val="0000FF"/>
                  </a:solidFill>
                </a:rPr>
                <a:t>"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endParaRPr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600">
                  <a:solidFill>
                    <a:srgbClr val="9900FF"/>
                  </a:solidFill>
                  <a:latin typeface="Consolas"/>
                  <a:ea typeface="Consolas"/>
                  <a:cs typeface="Consolas"/>
                  <a:sym typeface="Consolas"/>
                </a:rPr>
                <a:t>wave.rda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 = </a:t>
              </a:r>
              <a:r>
                <a:rPr lang="fr" sz="1600">
                  <a:solidFill>
                    <a:srgbClr val="0000FF"/>
                  </a:solidFill>
                </a:rPr>
                <a:t>"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../../RESOURCES/REDUX/SSCREp_RDX_b50.</a:t>
              </a:r>
              <a:r>
                <a:rPr b="1"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Wave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.rda</a:t>
              </a:r>
              <a:r>
                <a:rPr lang="fr" sz="1600">
                  <a:solidFill>
                    <a:srgbClr val="0000FF"/>
                  </a:solidFill>
                </a:rPr>
                <a:t>"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endParaRPr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600">
                  <a:solidFill>
                    <a:srgbClr val="9900FF"/>
                  </a:solidFill>
                  <a:latin typeface="Consolas"/>
                  <a:ea typeface="Consolas"/>
                  <a:cs typeface="Consolas"/>
                  <a:sym typeface="Consolas"/>
                </a:rPr>
                <a:t>wave.renorm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 = </a:t>
              </a:r>
              <a:r>
                <a:rPr b="1"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TRUE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endParaRPr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system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(</a:t>
              </a:r>
              <a:r>
                <a:rPr lang="fr" sz="1600">
                  <a:solidFill>
                    <a:srgbClr val="0000FF"/>
                  </a:solidFill>
                </a:rPr>
                <a:t>"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tree -sh</a:t>
              </a:r>
              <a:r>
                <a:rPr lang="fr" sz="1600">
                  <a:solidFill>
                    <a:srgbClr val="0000FF"/>
                  </a:solidFill>
                </a:rPr>
                <a:t>"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endParaRPr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BE0E3"/>
        </a:solidFill>
      </p:bgPr>
    </p:bg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79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FF9900"/>
                </a:solidFill>
              </a:rPr>
              <a:t>PRACTICE : Outputs</a:t>
            </a:r>
            <a:endParaRPr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52" name="Google Shape;752;p7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753" name="Google Shape;75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099" y="836825"/>
            <a:ext cx="8584152" cy="42400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4" name="Google Shape;754;p79"/>
          <p:cNvGrpSpPr/>
          <p:nvPr/>
        </p:nvGrpSpPr>
        <p:grpSpPr>
          <a:xfrm>
            <a:off x="5724533" y="127764"/>
            <a:ext cx="3311196" cy="1087025"/>
            <a:chOff x="2367624" y="1743075"/>
            <a:chExt cx="3985551" cy="1504950"/>
          </a:xfrm>
        </p:grpSpPr>
        <p:pic>
          <p:nvPicPr>
            <p:cNvPr id="755" name="Google Shape;755;p7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86025" y="1743075"/>
              <a:ext cx="3867150" cy="1504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6" name="Google Shape;756;p79"/>
            <p:cNvSpPr/>
            <p:nvPr/>
          </p:nvSpPr>
          <p:spPr>
            <a:xfrm rot="-5394892">
              <a:off x="2536374" y="2566686"/>
              <a:ext cx="201900" cy="539100"/>
            </a:xfrm>
            <a:prstGeom prst="downArrow">
              <a:avLst>
                <a:gd fmla="val 50000" name="adj1"/>
                <a:gd fmla="val 133821" name="adj2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79"/>
            <p:cNvSpPr/>
            <p:nvPr/>
          </p:nvSpPr>
          <p:spPr>
            <a:xfrm rot="-5394892">
              <a:off x="2536374" y="2048260"/>
              <a:ext cx="201900" cy="539100"/>
            </a:xfrm>
            <a:prstGeom prst="downArrow">
              <a:avLst>
                <a:gd fmla="val 50000" name="adj1"/>
                <a:gd fmla="val 133821" name="adj2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8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Segmentation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/>
              <a:t>From numerous, noisy, and punctual local measures to limited, denoised and larger genomic intervals</a:t>
            </a:r>
            <a:endParaRPr sz="2200"/>
          </a:p>
        </p:txBody>
      </p:sp>
      <p:sp>
        <p:nvSpPr>
          <p:cNvPr id="763" name="Google Shape;763;p8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81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Segmentation (and calling)</a:t>
            </a:r>
            <a:endParaRPr b="1"/>
          </a:p>
        </p:txBody>
      </p:sp>
      <p:sp>
        <p:nvSpPr>
          <p:cNvPr id="769" name="Google Shape;769;p8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70" name="Google Shape;770;p81"/>
          <p:cNvSpPr txBox="1"/>
          <p:nvPr>
            <p:ph idx="1" type="body"/>
          </p:nvPr>
        </p:nvSpPr>
        <p:spPr>
          <a:xfrm>
            <a:off x="311700" y="694450"/>
            <a:ext cx="8520600" cy="17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">
                <a:solidFill>
                  <a:srgbClr val="FF0000"/>
                </a:solidFill>
              </a:rPr>
              <a:t>Segmentation</a:t>
            </a:r>
            <a:r>
              <a:rPr lang="fr">
                <a:solidFill>
                  <a:schemeClr val="dk1"/>
                </a:solidFill>
              </a:rPr>
              <a:t> = longitudinal data reduction</a:t>
            </a:r>
            <a:endParaRPr>
              <a:solidFill>
                <a:srgbClr val="CC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 sz="1800"/>
              <a:t>From numerous, punctual, noisy, technical </a:t>
            </a:r>
            <a:r>
              <a:rPr b="1" lang="fr" sz="1800"/>
              <a:t>measures</a:t>
            </a:r>
            <a:r>
              <a:rPr lang="fr" sz="1800"/>
              <a:t> (bins) ...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 sz="1800"/>
              <a:t>… to limited, continuous </a:t>
            </a:r>
            <a:r>
              <a:rPr b="1" lang="fr" sz="1800"/>
              <a:t>intervals</a:t>
            </a:r>
            <a:r>
              <a:rPr lang="fr" sz="1800"/>
              <a:t> with a single value and closer to the biological reality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>
                <a:solidFill>
                  <a:srgbClr val="FF0000"/>
                </a:solidFill>
              </a:rPr>
              <a:t>Calling</a:t>
            </a:r>
            <a:r>
              <a:rPr lang="fr"/>
              <a:t> = defining the limits of normality</a:t>
            </a:r>
            <a:endParaRPr sz="1800"/>
          </a:p>
        </p:txBody>
      </p:sp>
      <p:grpSp>
        <p:nvGrpSpPr>
          <p:cNvPr id="771" name="Google Shape;771;p81"/>
          <p:cNvGrpSpPr/>
          <p:nvPr/>
        </p:nvGrpSpPr>
        <p:grpSpPr>
          <a:xfrm>
            <a:off x="563899" y="2431997"/>
            <a:ext cx="7854765" cy="2700706"/>
            <a:chOff x="563901" y="2245000"/>
            <a:chExt cx="7854765" cy="2887837"/>
          </a:xfrm>
        </p:grpSpPr>
        <p:pic>
          <p:nvPicPr>
            <p:cNvPr descr="J:\bioinfo\Users\Bastien\Presentations\2015\IFSBM\profraw.png" id="772" name="Google Shape;772;p8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06167" y="2245000"/>
              <a:ext cx="3077604" cy="2518688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pic>
          <p:nvPicPr>
            <p:cNvPr descr="J:\bioinfo\Users\Bastien\Presentations\2015\IFSBM\profseg.png" id="773" name="Google Shape;773;p8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72944" y="2245000"/>
              <a:ext cx="3022404" cy="2514087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cxnSp>
          <p:nvCxnSpPr>
            <p:cNvPr id="774" name="Google Shape;774;p81"/>
            <p:cNvCxnSpPr/>
            <p:nvPr/>
          </p:nvCxnSpPr>
          <p:spPr>
            <a:xfrm>
              <a:off x="1635452" y="3433329"/>
              <a:ext cx="2730900" cy="0"/>
            </a:xfrm>
            <a:prstGeom prst="straightConnector1">
              <a:avLst/>
            </a:prstGeom>
            <a:noFill/>
            <a:ln cap="rnd" cmpd="sng" w="19050">
              <a:solidFill>
                <a:srgbClr val="000000"/>
              </a:solidFill>
              <a:prstDash val="dot"/>
              <a:miter lim="800000"/>
              <a:headEnd len="med" w="med" type="none"/>
              <a:tailEnd len="med" w="med" type="none"/>
            </a:ln>
          </p:spPr>
        </p:cxnSp>
        <p:sp>
          <p:nvSpPr>
            <p:cNvPr id="775" name="Google Shape;775;p81"/>
            <p:cNvSpPr txBox="1"/>
            <p:nvPr/>
          </p:nvSpPr>
          <p:spPr>
            <a:xfrm>
              <a:off x="563901" y="4857137"/>
              <a:ext cx="4029900" cy="27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0000FF"/>
                  </a:solidFill>
                </a:rPr>
                <a:t>M = 100</a:t>
              </a:r>
              <a:endParaRPr b="1">
                <a:solidFill>
                  <a:srgbClr val="0000FF"/>
                </a:solidFill>
              </a:endParaRPr>
            </a:p>
          </p:txBody>
        </p:sp>
        <p:sp>
          <p:nvSpPr>
            <p:cNvPr id="776" name="Google Shape;776;p81"/>
            <p:cNvSpPr txBox="1"/>
            <p:nvPr/>
          </p:nvSpPr>
          <p:spPr>
            <a:xfrm>
              <a:off x="4388766" y="4857137"/>
              <a:ext cx="4029900" cy="27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FF0000"/>
                  </a:solidFill>
                </a:rPr>
                <a:t>S = 4</a:t>
              </a:r>
              <a:endParaRPr b="1">
                <a:solidFill>
                  <a:srgbClr val="FF0000"/>
                </a:solidFill>
              </a:endParaRPr>
            </a:p>
          </p:txBody>
        </p:sp>
        <p:cxnSp>
          <p:nvCxnSpPr>
            <p:cNvPr id="777" name="Google Shape;777;p81"/>
            <p:cNvCxnSpPr/>
            <p:nvPr/>
          </p:nvCxnSpPr>
          <p:spPr>
            <a:xfrm>
              <a:off x="5097263" y="3425456"/>
              <a:ext cx="2730900" cy="0"/>
            </a:xfrm>
            <a:prstGeom prst="straightConnector1">
              <a:avLst/>
            </a:prstGeom>
            <a:noFill/>
            <a:ln cap="rnd" cmpd="sng" w="19050">
              <a:solidFill>
                <a:srgbClr val="000000"/>
              </a:solidFill>
              <a:prstDash val="dot"/>
              <a:miter lim="800000"/>
              <a:headEnd len="med" w="med" type="none"/>
              <a:tailEnd len="med" w="med" type="none"/>
            </a:ln>
          </p:spPr>
        </p:cxnSp>
        <p:sp>
          <p:nvSpPr>
            <p:cNvPr id="778" name="Google Shape;778;p81"/>
            <p:cNvSpPr/>
            <p:nvPr/>
          </p:nvSpPr>
          <p:spPr>
            <a:xfrm rot="-5400000">
              <a:off x="4572859" y="3112380"/>
              <a:ext cx="212700" cy="6261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79" name="Google Shape;779;p81"/>
            <p:cNvCxnSpPr/>
            <p:nvPr/>
          </p:nvCxnSpPr>
          <p:spPr>
            <a:xfrm>
              <a:off x="5097263" y="3319140"/>
              <a:ext cx="2730900" cy="0"/>
            </a:xfrm>
            <a:prstGeom prst="straightConnector1">
              <a:avLst/>
            </a:prstGeom>
            <a:noFill/>
            <a:ln cap="rnd" cmpd="sng" w="28575">
              <a:solidFill>
                <a:schemeClr val="accent1"/>
              </a:solidFill>
              <a:prstDash val="dash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80" name="Google Shape;780;p81"/>
            <p:cNvCxnSpPr/>
            <p:nvPr/>
          </p:nvCxnSpPr>
          <p:spPr>
            <a:xfrm>
              <a:off x="5097263" y="3531772"/>
              <a:ext cx="2730900" cy="0"/>
            </a:xfrm>
            <a:prstGeom prst="straightConnector1">
              <a:avLst/>
            </a:prstGeom>
            <a:noFill/>
            <a:ln cap="rnd" cmpd="sng" w="28575">
              <a:solidFill>
                <a:srgbClr val="00FFFF"/>
              </a:solidFill>
              <a:prstDash val="dash"/>
              <a:miter lim="800000"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82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Segmentation : Numerous Tools Available ... </a:t>
            </a:r>
            <a:endParaRPr/>
          </a:p>
        </p:txBody>
      </p:sp>
      <p:sp>
        <p:nvSpPr>
          <p:cNvPr id="786" name="Google Shape;786;p8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787" name="Google Shape;787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2025" y="875475"/>
            <a:ext cx="6017400" cy="2425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788" name="Google Shape;788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6200" y="3422675"/>
            <a:ext cx="3899100" cy="13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9204" y="3422675"/>
            <a:ext cx="2734969" cy="1416025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82"/>
          <p:cNvSpPr txBox="1"/>
          <p:nvPr/>
        </p:nvSpPr>
        <p:spPr>
          <a:xfrm>
            <a:off x="88175" y="3716600"/>
            <a:ext cx="9063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/>
              <a:t>Duan et al.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/>
              <a:t>Plos One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/>
              <a:t>2013</a:t>
            </a:r>
            <a:endParaRPr i="1" sz="1000"/>
          </a:p>
        </p:txBody>
      </p:sp>
      <p:sp>
        <p:nvSpPr>
          <p:cNvPr id="791" name="Google Shape;791;p82"/>
          <p:cNvSpPr txBox="1"/>
          <p:nvPr/>
        </p:nvSpPr>
        <p:spPr>
          <a:xfrm>
            <a:off x="7764175" y="3716600"/>
            <a:ext cx="13797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/>
              <a:t>Zare</a:t>
            </a:r>
            <a:r>
              <a:rPr i="1" lang="fr" sz="1000"/>
              <a:t> et al.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/>
              <a:t>BMC Bioinformatics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/>
              <a:t>2017</a:t>
            </a:r>
            <a:endParaRPr i="1" sz="1000"/>
          </a:p>
        </p:txBody>
      </p:sp>
      <p:sp>
        <p:nvSpPr>
          <p:cNvPr id="792" name="Google Shape;792;p82"/>
          <p:cNvSpPr txBox="1"/>
          <p:nvPr/>
        </p:nvSpPr>
        <p:spPr>
          <a:xfrm>
            <a:off x="6745275" y="4693260"/>
            <a:ext cx="818100" cy="24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000"/>
              <a:t>Loss</a:t>
            </a:r>
            <a:endParaRPr b="1" i="1" sz="1000"/>
          </a:p>
        </p:txBody>
      </p:sp>
      <p:sp>
        <p:nvSpPr>
          <p:cNvPr id="793" name="Google Shape;793;p82"/>
          <p:cNvSpPr txBox="1"/>
          <p:nvPr/>
        </p:nvSpPr>
        <p:spPr>
          <a:xfrm>
            <a:off x="5275697" y="4693260"/>
            <a:ext cx="818100" cy="24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000"/>
              <a:t>Gain</a:t>
            </a:r>
            <a:endParaRPr b="1" i="1" sz="1000"/>
          </a:p>
        </p:txBody>
      </p:sp>
      <p:sp>
        <p:nvSpPr>
          <p:cNvPr id="794" name="Google Shape;794;p82"/>
          <p:cNvSpPr txBox="1"/>
          <p:nvPr/>
        </p:nvSpPr>
        <p:spPr>
          <a:xfrm>
            <a:off x="65175" y="4743850"/>
            <a:ext cx="541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>
                <a:latin typeface="Trebuchet MS"/>
                <a:ea typeface="Trebuchet MS"/>
                <a:cs typeface="Trebuchet MS"/>
                <a:sym typeface="Trebuchet MS"/>
              </a:rPr>
              <a:t>… and a very poor consensus</a:t>
            </a:r>
            <a:endParaRPr b="1" i="1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BE0E3"/>
        </a:solidFill>
      </p:bgPr>
    </p:bg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83"/>
          <p:cNvSpPr txBox="1"/>
          <p:nvPr>
            <p:ph type="title"/>
          </p:nvPr>
        </p:nvSpPr>
        <p:spPr>
          <a:xfrm>
            <a:off x="311700" y="127775"/>
            <a:ext cx="9220200" cy="10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9900"/>
                </a:solidFill>
              </a:rPr>
              <a:t>PRACTICE</a:t>
            </a:r>
            <a:r>
              <a:rPr lang="fr">
                <a:solidFill>
                  <a:srgbClr val="FF9900"/>
                </a:solidFill>
              </a:rPr>
              <a:t> : Segmentation and calling </a:t>
            </a:r>
            <a:r>
              <a:rPr b="1" lang="fr">
                <a:solidFill>
                  <a:srgbClr val="FF9900"/>
                </a:solidFill>
              </a:rPr>
              <a:t>[ASCAT]</a:t>
            </a:r>
            <a:endParaRPr b="1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8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01" name="Google Shape;801;p83"/>
          <p:cNvSpPr/>
          <p:nvPr/>
        </p:nvSpPr>
        <p:spPr>
          <a:xfrm>
            <a:off x="151300" y="3031400"/>
            <a:ext cx="8852400" cy="726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7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83"/>
          <p:cNvSpPr txBox="1"/>
          <p:nvPr>
            <p:ph idx="1" type="body"/>
          </p:nvPr>
        </p:nvSpPr>
        <p:spPr>
          <a:xfrm>
            <a:off x="397700" y="1151650"/>
            <a:ext cx="8520600" cy="16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u="sng">
                <a:solidFill>
                  <a:schemeClr val="dk1"/>
                </a:solidFill>
              </a:rPr>
              <a:t>Input data</a:t>
            </a:r>
            <a:r>
              <a:rPr lang="fr" u="sng">
                <a:solidFill>
                  <a:schemeClr val="dk1"/>
                </a:solidFill>
              </a:rPr>
              <a:t> :</a:t>
            </a:r>
            <a:endParaRPr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The normalized data RDS you generated :</a:t>
            </a:r>
            <a:endParaRPr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~/tp_cna/RESULTS/REDUX/A18R.RDX/A18R.RDX_hs37d5_b50_</a:t>
            </a:r>
            <a:r>
              <a:rPr b="1"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processed</a:t>
            </a: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.RDS</a:t>
            </a:r>
            <a:endParaRPr sz="1600"/>
          </a:p>
        </p:txBody>
      </p:sp>
      <p:sp>
        <p:nvSpPr>
          <p:cNvPr id="803" name="Google Shape;803;p83"/>
          <p:cNvSpPr txBox="1"/>
          <p:nvPr/>
        </p:nvSpPr>
        <p:spPr>
          <a:xfrm>
            <a:off x="186150" y="4751825"/>
            <a:ext cx="8613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>
                <a:solidFill>
                  <a:srgbClr val="FF0000"/>
                </a:solidFill>
              </a:rPr>
              <a:t>HELP</a:t>
            </a:r>
            <a:r>
              <a:rPr b="1" i="1" lang="fr">
                <a:solidFill>
                  <a:srgbClr val="FF0000"/>
                </a:solidFill>
              </a:rPr>
              <a:t> :	?Segment.ff	?Segment.ASCAT</a:t>
            </a:r>
            <a:endParaRPr b="1" i="1">
              <a:solidFill>
                <a:srgbClr val="FF0000"/>
              </a:solidFill>
            </a:endParaRPr>
          </a:p>
        </p:txBody>
      </p:sp>
      <p:sp>
        <p:nvSpPr>
          <p:cNvPr id="804" name="Google Shape;804;p83"/>
          <p:cNvSpPr txBox="1"/>
          <p:nvPr>
            <p:ph idx="1" type="body"/>
          </p:nvPr>
        </p:nvSpPr>
        <p:spPr>
          <a:xfrm>
            <a:off x="229175" y="3010725"/>
            <a:ext cx="8520600" cy="7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Segment.ff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 sz="16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RDS.file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fr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A18R.RDX/A18R.RDX_hs37d5_b50_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processed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.RDS</a:t>
            </a:r>
            <a:r>
              <a:rPr lang="fr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fr" sz="16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segmenter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fr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ASCAT</a:t>
            </a:r>
            <a:r>
              <a:rPr lang="fr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fr" sz="16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smooth.k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5, </a:t>
            </a:r>
            <a:r>
              <a:rPr lang="fr" sz="16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nrf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10, </a:t>
            </a:r>
            <a:r>
              <a:rPr lang="fr" sz="16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SER.pen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5)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BE0E3"/>
        </a:solidFill>
      </p:bgPr>
    </p:bg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84"/>
          <p:cNvSpPr txBox="1"/>
          <p:nvPr>
            <p:ph type="title"/>
          </p:nvPr>
        </p:nvSpPr>
        <p:spPr>
          <a:xfrm>
            <a:off x="311700" y="127775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FF9900"/>
                </a:solidFill>
              </a:rPr>
              <a:t>PRACTICE : Outputs </a:t>
            </a:r>
            <a:r>
              <a:rPr b="1" lang="fr">
                <a:solidFill>
                  <a:srgbClr val="FF9900"/>
                </a:solidFill>
              </a:rPr>
              <a:t>[ASCAT]</a:t>
            </a:r>
            <a:endParaRPr/>
          </a:p>
        </p:txBody>
      </p:sp>
      <p:sp>
        <p:nvSpPr>
          <p:cNvPr id="810" name="Google Shape;810;p8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811" name="Google Shape;81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8825" y="1472788"/>
            <a:ext cx="3886200" cy="2886075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84"/>
          <p:cNvSpPr/>
          <p:nvPr/>
        </p:nvSpPr>
        <p:spPr>
          <a:xfrm rot="-5394892">
            <a:off x="2971113" y="2453051"/>
            <a:ext cx="201900" cy="539100"/>
          </a:xfrm>
          <a:prstGeom prst="downArrow">
            <a:avLst>
              <a:gd fmla="val 50000" name="adj1"/>
              <a:gd fmla="val 133821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700"/>
        </a:solidFill>
      </p:bgPr>
    </p:bg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85"/>
          <p:cNvSpPr txBox="1"/>
          <p:nvPr>
            <p:ph idx="4294967295" type="title"/>
          </p:nvPr>
        </p:nvSpPr>
        <p:spPr>
          <a:xfrm>
            <a:off x="1324875" y="42875"/>
            <a:ext cx="78174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fr" sz="3400">
                <a:solidFill>
                  <a:srgbClr val="0070C0"/>
                </a:solidFill>
              </a:rPr>
              <a:t>Name these event types !</a:t>
            </a:r>
            <a:endParaRPr sz="2200"/>
          </a:p>
        </p:txBody>
      </p:sp>
      <p:sp>
        <p:nvSpPr>
          <p:cNvPr id="818" name="Google Shape;818;p85"/>
          <p:cNvSpPr txBox="1"/>
          <p:nvPr/>
        </p:nvSpPr>
        <p:spPr>
          <a:xfrm>
            <a:off x="8222785" y="4920476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9" name="Google Shape;819;p85"/>
          <p:cNvGrpSpPr/>
          <p:nvPr/>
        </p:nvGrpSpPr>
        <p:grpSpPr>
          <a:xfrm>
            <a:off x="-1875" y="1356227"/>
            <a:ext cx="9144633" cy="3695385"/>
            <a:chOff x="444190" y="1771069"/>
            <a:chExt cx="8568809" cy="4629647"/>
          </a:xfrm>
        </p:grpSpPr>
        <p:pic>
          <p:nvPicPr>
            <p:cNvPr descr="H:\pelican\volume03\ws\ugf\bioinfo\Users\Bastien\Presentations\2017\20170411_IFSBM\M2173_K01_CSHD.ASPCF.png" id="820" name="Google Shape;820;p85"/>
            <p:cNvPicPr preferRelativeResize="0"/>
            <p:nvPr/>
          </p:nvPicPr>
          <p:blipFill rotWithShape="1">
            <a:blip r:embed="rId3">
              <a:alphaModFix/>
            </a:blip>
            <a:srcRect b="0" l="4787" r="1527" t="4415"/>
            <a:stretch/>
          </p:blipFill>
          <p:spPr>
            <a:xfrm>
              <a:off x="446361" y="1771069"/>
              <a:ext cx="8566638" cy="46296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1" name="Google Shape;821;p85"/>
            <p:cNvSpPr/>
            <p:nvPr/>
          </p:nvSpPr>
          <p:spPr>
            <a:xfrm>
              <a:off x="444190" y="1773044"/>
              <a:ext cx="678300" cy="45441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85"/>
            <p:cNvSpPr/>
            <p:nvPr/>
          </p:nvSpPr>
          <p:spPr>
            <a:xfrm>
              <a:off x="1782336" y="1773044"/>
              <a:ext cx="2081700" cy="45441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85"/>
            <p:cNvSpPr/>
            <p:nvPr/>
          </p:nvSpPr>
          <p:spPr>
            <a:xfrm>
              <a:off x="4114799" y="1773044"/>
              <a:ext cx="789900" cy="45441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85"/>
            <p:cNvSpPr/>
            <p:nvPr/>
          </p:nvSpPr>
          <p:spPr>
            <a:xfrm>
              <a:off x="5099823" y="1773044"/>
              <a:ext cx="548400" cy="45441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85"/>
            <p:cNvSpPr/>
            <p:nvPr/>
          </p:nvSpPr>
          <p:spPr>
            <a:xfrm>
              <a:off x="5750310" y="1773044"/>
              <a:ext cx="975600" cy="45441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85"/>
            <p:cNvSpPr/>
            <p:nvPr/>
          </p:nvSpPr>
          <p:spPr>
            <a:xfrm>
              <a:off x="6865432" y="1773039"/>
              <a:ext cx="1210800" cy="45441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85"/>
            <p:cNvSpPr/>
            <p:nvPr/>
          </p:nvSpPr>
          <p:spPr>
            <a:xfrm>
              <a:off x="8201843" y="1773044"/>
              <a:ext cx="698700" cy="45441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8" name="Google Shape;828;p85"/>
          <p:cNvSpPr txBox="1"/>
          <p:nvPr/>
        </p:nvSpPr>
        <p:spPr>
          <a:xfrm>
            <a:off x="792549" y="908969"/>
            <a:ext cx="6306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Verdana"/>
              <a:buNone/>
            </a:pPr>
            <a:r>
              <a:rPr b="1" lang="fr" sz="2800">
                <a:solidFill>
                  <a:srgbClr val="E66C7D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endParaRPr b="1" i="0" sz="2800" u="none" cap="none" strike="noStrike">
              <a:solidFill>
                <a:srgbClr val="E66C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85"/>
          <p:cNvSpPr txBox="1"/>
          <p:nvPr/>
        </p:nvSpPr>
        <p:spPr>
          <a:xfrm>
            <a:off x="3468841" y="908969"/>
            <a:ext cx="6306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Verdana"/>
              <a:buNone/>
            </a:pPr>
            <a:r>
              <a:rPr b="1" lang="fr" sz="2800">
                <a:solidFill>
                  <a:srgbClr val="E66C7D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endParaRPr b="1" i="0" sz="2800" u="none" cap="none" strike="noStrike">
              <a:solidFill>
                <a:srgbClr val="E66C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85"/>
          <p:cNvSpPr txBox="1"/>
          <p:nvPr/>
        </p:nvSpPr>
        <p:spPr>
          <a:xfrm>
            <a:off x="4537500" y="908969"/>
            <a:ext cx="6306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Verdana"/>
              <a:buNone/>
            </a:pPr>
            <a:r>
              <a:rPr b="1" lang="fr" sz="2800">
                <a:solidFill>
                  <a:srgbClr val="E66C7D"/>
                </a:solidFill>
                <a:latin typeface="Verdana"/>
                <a:ea typeface="Verdana"/>
                <a:cs typeface="Verdana"/>
                <a:sym typeface="Verdana"/>
              </a:rPr>
              <a:t>4</a:t>
            </a:r>
            <a:endParaRPr b="1" i="0" sz="2800" u="none" cap="none" strike="noStrike">
              <a:solidFill>
                <a:srgbClr val="E66C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85"/>
          <p:cNvSpPr txBox="1"/>
          <p:nvPr/>
        </p:nvSpPr>
        <p:spPr>
          <a:xfrm>
            <a:off x="5253036" y="908969"/>
            <a:ext cx="6306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Verdana"/>
              <a:buNone/>
            </a:pPr>
            <a:r>
              <a:rPr b="1" lang="fr" sz="2800">
                <a:solidFill>
                  <a:srgbClr val="E66C7D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endParaRPr b="1" i="0" sz="2800" u="none" cap="none" strike="noStrike">
              <a:solidFill>
                <a:srgbClr val="E66C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85"/>
          <p:cNvSpPr txBox="1"/>
          <p:nvPr/>
        </p:nvSpPr>
        <p:spPr>
          <a:xfrm>
            <a:off x="6442500" y="908969"/>
            <a:ext cx="6306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Verdana"/>
              <a:buNone/>
            </a:pPr>
            <a:r>
              <a:rPr b="1" lang="fr" sz="2800">
                <a:solidFill>
                  <a:srgbClr val="E66C7D"/>
                </a:solidFill>
                <a:latin typeface="Verdana"/>
                <a:ea typeface="Verdana"/>
                <a:cs typeface="Verdana"/>
                <a:sym typeface="Verdana"/>
              </a:rPr>
              <a:t>7</a:t>
            </a:r>
            <a:endParaRPr b="1" i="0" sz="2800" u="none" cap="none" strike="noStrike">
              <a:solidFill>
                <a:srgbClr val="E66C7D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33" name="Google Shape;833;p85"/>
          <p:cNvSpPr txBox="1"/>
          <p:nvPr/>
        </p:nvSpPr>
        <p:spPr>
          <a:xfrm>
            <a:off x="7910744" y="908969"/>
            <a:ext cx="6306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Verdana"/>
              <a:buNone/>
            </a:pPr>
            <a:r>
              <a:rPr b="1" lang="fr" sz="2800">
                <a:solidFill>
                  <a:srgbClr val="E66C7D"/>
                </a:solidFill>
                <a:latin typeface="Verdana"/>
                <a:ea typeface="Verdana"/>
                <a:cs typeface="Verdana"/>
                <a:sym typeface="Verdana"/>
              </a:rPr>
              <a:t>6</a:t>
            </a:r>
            <a:endParaRPr/>
          </a:p>
        </p:txBody>
      </p:sp>
      <p:sp>
        <p:nvSpPr>
          <p:cNvPr id="834" name="Google Shape;834;p85"/>
          <p:cNvSpPr txBox="1"/>
          <p:nvPr/>
        </p:nvSpPr>
        <p:spPr>
          <a:xfrm>
            <a:off x="8700622" y="908969"/>
            <a:ext cx="6306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Verdana"/>
              <a:buNone/>
            </a:pPr>
            <a:r>
              <a:rPr b="1" lang="fr" sz="2800">
                <a:solidFill>
                  <a:srgbClr val="E66C7D"/>
                </a:solidFill>
                <a:latin typeface="Verdana"/>
                <a:ea typeface="Verdana"/>
                <a:cs typeface="Verdana"/>
                <a:sym typeface="Verdana"/>
              </a:rPr>
              <a:t>5</a:t>
            </a:r>
            <a:endParaRPr/>
          </a:p>
        </p:txBody>
      </p:sp>
      <p:pic>
        <p:nvPicPr>
          <p:cNvPr id="835" name="Google Shape;835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75" y="57825"/>
            <a:ext cx="1254600" cy="7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700"/>
        </a:solidFill>
      </p:bgPr>
    </p:bg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86"/>
          <p:cNvSpPr txBox="1"/>
          <p:nvPr>
            <p:ph idx="4294967295" type="title"/>
          </p:nvPr>
        </p:nvSpPr>
        <p:spPr>
          <a:xfrm>
            <a:off x="1324875" y="42875"/>
            <a:ext cx="78174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fr" sz="3400">
                <a:solidFill>
                  <a:srgbClr val="0070C0"/>
                </a:solidFill>
              </a:rPr>
              <a:t>Name these putative event cases !</a:t>
            </a:r>
            <a:endParaRPr sz="2200"/>
          </a:p>
        </p:txBody>
      </p:sp>
      <p:sp>
        <p:nvSpPr>
          <p:cNvPr id="841" name="Google Shape;841;p86"/>
          <p:cNvSpPr txBox="1"/>
          <p:nvPr/>
        </p:nvSpPr>
        <p:spPr>
          <a:xfrm>
            <a:off x="8222785" y="4920476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86"/>
          <p:cNvSpPr txBox="1"/>
          <p:nvPr/>
        </p:nvSpPr>
        <p:spPr>
          <a:xfrm>
            <a:off x="792553" y="908975"/>
            <a:ext cx="24993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Verdana"/>
              <a:buNone/>
            </a:pPr>
            <a:r>
              <a:rPr b="1" lang="fr" sz="2800">
                <a:solidFill>
                  <a:srgbClr val="E66C7D"/>
                </a:solidFill>
                <a:latin typeface="Verdana"/>
                <a:ea typeface="Verdana"/>
                <a:cs typeface="Verdana"/>
                <a:sym typeface="Verdana"/>
              </a:rPr>
              <a:t>1. chr2</a:t>
            </a:r>
            <a:endParaRPr b="1" i="0" sz="2800" u="none" cap="none" strike="noStrike">
              <a:solidFill>
                <a:srgbClr val="E66C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3" name="Google Shape;84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75" y="57825"/>
            <a:ext cx="1254600" cy="705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4" name="Google Shape;844;p86"/>
          <p:cNvGrpSpPr/>
          <p:nvPr/>
        </p:nvGrpSpPr>
        <p:grpSpPr>
          <a:xfrm>
            <a:off x="177679" y="1428406"/>
            <a:ext cx="8778784" cy="2744431"/>
            <a:chOff x="177675" y="1428375"/>
            <a:chExt cx="8463926" cy="2646000"/>
          </a:xfrm>
        </p:grpSpPr>
        <p:pic>
          <p:nvPicPr>
            <p:cNvPr id="845" name="Google Shape;845;p86"/>
            <p:cNvPicPr preferRelativeResize="0"/>
            <p:nvPr/>
          </p:nvPicPr>
          <p:blipFill rotWithShape="1">
            <a:blip r:embed="rId4">
              <a:alphaModFix/>
            </a:blip>
            <a:srcRect b="45980" l="0" r="3586" t="0"/>
            <a:stretch/>
          </p:blipFill>
          <p:spPr>
            <a:xfrm>
              <a:off x="177675" y="1439925"/>
              <a:ext cx="8463926" cy="2634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6" name="Google Shape;846;p86"/>
            <p:cNvSpPr/>
            <p:nvPr/>
          </p:nvSpPr>
          <p:spPr>
            <a:xfrm>
              <a:off x="4868400" y="1428375"/>
              <a:ext cx="31500" cy="26202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86"/>
            <p:cNvSpPr/>
            <p:nvPr/>
          </p:nvSpPr>
          <p:spPr>
            <a:xfrm>
              <a:off x="5782800" y="1428375"/>
              <a:ext cx="31500" cy="26202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86"/>
            <p:cNvSpPr/>
            <p:nvPr/>
          </p:nvSpPr>
          <p:spPr>
            <a:xfrm>
              <a:off x="6783910" y="1428375"/>
              <a:ext cx="31500" cy="26202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86"/>
            <p:cNvSpPr/>
            <p:nvPr/>
          </p:nvSpPr>
          <p:spPr>
            <a:xfrm>
              <a:off x="7708795" y="1428375"/>
              <a:ext cx="89400" cy="26202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86"/>
            <p:cNvSpPr/>
            <p:nvPr/>
          </p:nvSpPr>
          <p:spPr>
            <a:xfrm>
              <a:off x="8349926" y="1428375"/>
              <a:ext cx="89400" cy="26202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700"/>
        </a:solidFill>
      </p:bgPr>
    </p:bg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87"/>
          <p:cNvSpPr txBox="1"/>
          <p:nvPr>
            <p:ph idx="4294967295" type="title"/>
          </p:nvPr>
        </p:nvSpPr>
        <p:spPr>
          <a:xfrm>
            <a:off x="1324875" y="42875"/>
            <a:ext cx="78174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fr" sz="3400">
                <a:solidFill>
                  <a:srgbClr val="0070C0"/>
                </a:solidFill>
              </a:rPr>
              <a:t>Name these putative event cases !</a:t>
            </a:r>
            <a:endParaRPr sz="2200"/>
          </a:p>
        </p:txBody>
      </p:sp>
      <p:sp>
        <p:nvSpPr>
          <p:cNvPr id="856" name="Google Shape;856;p87"/>
          <p:cNvSpPr txBox="1"/>
          <p:nvPr/>
        </p:nvSpPr>
        <p:spPr>
          <a:xfrm>
            <a:off x="8222785" y="4920476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87"/>
          <p:cNvSpPr txBox="1"/>
          <p:nvPr/>
        </p:nvSpPr>
        <p:spPr>
          <a:xfrm>
            <a:off x="792547" y="908975"/>
            <a:ext cx="5515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Verdana"/>
              <a:buNone/>
            </a:pPr>
            <a:r>
              <a:rPr b="1" lang="fr" sz="2800">
                <a:solidFill>
                  <a:srgbClr val="E66C7D"/>
                </a:solidFill>
                <a:latin typeface="Verdana"/>
                <a:ea typeface="Verdana"/>
                <a:cs typeface="Verdana"/>
                <a:sym typeface="Verdana"/>
              </a:rPr>
              <a:t>1. chr2 : </a:t>
            </a:r>
            <a:r>
              <a:rPr b="1" lang="fr" sz="2800">
                <a:solidFill>
                  <a:srgbClr val="0070C0"/>
                </a:solidFill>
                <a:latin typeface="Verdana"/>
                <a:ea typeface="Verdana"/>
                <a:cs typeface="Verdana"/>
                <a:sym typeface="Verdana"/>
              </a:rPr>
              <a:t>NORMALITY</a:t>
            </a:r>
            <a:endParaRPr b="1" i="0" sz="28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8" name="Google Shape;85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75" y="57825"/>
            <a:ext cx="1254600" cy="705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9" name="Google Shape;859;p87"/>
          <p:cNvGrpSpPr/>
          <p:nvPr/>
        </p:nvGrpSpPr>
        <p:grpSpPr>
          <a:xfrm>
            <a:off x="177679" y="1428406"/>
            <a:ext cx="8778784" cy="2744431"/>
            <a:chOff x="177675" y="1428375"/>
            <a:chExt cx="8463926" cy="2646000"/>
          </a:xfrm>
        </p:grpSpPr>
        <p:pic>
          <p:nvPicPr>
            <p:cNvPr id="860" name="Google Shape;860;p87"/>
            <p:cNvPicPr preferRelativeResize="0"/>
            <p:nvPr/>
          </p:nvPicPr>
          <p:blipFill rotWithShape="1">
            <a:blip r:embed="rId4">
              <a:alphaModFix/>
            </a:blip>
            <a:srcRect b="45980" l="0" r="3586" t="0"/>
            <a:stretch/>
          </p:blipFill>
          <p:spPr>
            <a:xfrm>
              <a:off x="177675" y="1439925"/>
              <a:ext cx="8463926" cy="2634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1" name="Google Shape;861;p87"/>
            <p:cNvSpPr/>
            <p:nvPr/>
          </p:nvSpPr>
          <p:spPr>
            <a:xfrm>
              <a:off x="4868400" y="1428375"/>
              <a:ext cx="31500" cy="26202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87"/>
            <p:cNvSpPr/>
            <p:nvPr/>
          </p:nvSpPr>
          <p:spPr>
            <a:xfrm>
              <a:off x="5782800" y="1428375"/>
              <a:ext cx="31500" cy="26202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87"/>
            <p:cNvSpPr/>
            <p:nvPr/>
          </p:nvSpPr>
          <p:spPr>
            <a:xfrm>
              <a:off x="6783910" y="1428375"/>
              <a:ext cx="31500" cy="26202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87"/>
            <p:cNvSpPr/>
            <p:nvPr/>
          </p:nvSpPr>
          <p:spPr>
            <a:xfrm>
              <a:off x="7708795" y="1428375"/>
              <a:ext cx="89400" cy="26202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87"/>
            <p:cNvSpPr/>
            <p:nvPr/>
          </p:nvSpPr>
          <p:spPr>
            <a:xfrm>
              <a:off x="8349926" y="1428375"/>
              <a:ext cx="89400" cy="26202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3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Copy Number Alterations (and Cancer)</a:t>
            </a:r>
            <a:endParaRPr/>
          </a:p>
        </p:txBody>
      </p:sp>
      <p:sp>
        <p:nvSpPr>
          <p:cNvPr id="232" name="Google Shape;232;p4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33" name="Google Shape;233;p43"/>
          <p:cNvPicPr preferRelativeResize="0"/>
          <p:nvPr/>
        </p:nvPicPr>
        <p:blipFill rotWithShape="1">
          <a:blip r:embed="rId3">
            <a:alphaModFix/>
          </a:blip>
          <a:srcRect b="0" l="0" r="59038" t="0"/>
          <a:stretch/>
        </p:blipFill>
        <p:spPr>
          <a:xfrm>
            <a:off x="147625" y="758500"/>
            <a:ext cx="5480300" cy="43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700"/>
        </a:solidFill>
      </p:bgPr>
    </p:bg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88"/>
          <p:cNvSpPr txBox="1"/>
          <p:nvPr>
            <p:ph idx="4294967295" type="title"/>
          </p:nvPr>
        </p:nvSpPr>
        <p:spPr>
          <a:xfrm>
            <a:off x="1324875" y="42875"/>
            <a:ext cx="78174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fr" sz="3400">
                <a:solidFill>
                  <a:srgbClr val="0070C0"/>
                </a:solidFill>
              </a:rPr>
              <a:t>Name these putative event cases !</a:t>
            </a:r>
            <a:endParaRPr sz="2200"/>
          </a:p>
        </p:txBody>
      </p:sp>
      <p:sp>
        <p:nvSpPr>
          <p:cNvPr id="871" name="Google Shape;871;p88"/>
          <p:cNvSpPr txBox="1"/>
          <p:nvPr/>
        </p:nvSpPr>
        <p:spPr>
          <a:xfrm>
            <a:off x="8222785" y="4920476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88"/>
          <p:cNvSpPr txBox="1"/>
          <p:nvPr/>
        </p:nvSpPr>
        <p:spPr>
          <a:xfrm>
            <a:off x="792547" y="908975"/>
            <a:ext cx="57786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Verdana"/>
              <a:buNone/>
            </a:pPr>
            <a:r>
              <a:rPr b="1" lang="fr" sz="2800">
                <a:solidFill>
                  <a:srgbClr val="E66C7D"/>
                </a:solidFill>
                <a:latin typeface="Verdana"/>
                <a:ea typeface="Verdana"/>
                <a:cs typeface="Verdana"/>
                <a:sym typeface="Verdana"/>
              </a:rPr>
              <a:t>2. chr7</a:t>
            </a:r>
            <a:endParaRPr b="1" i="0" sz="2800" u="none" cap="none" strike="noStrike">
              <a:solidFill>
                <a:srgbClr val="E66C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3" name="Google Shape;87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75" y="57825"/>
            <a:ext cx="1254600" cy="705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4" name="Google Shape;874;p88"/>
          <p:cNvGrpSpPr/>
          <p:nvPr/>
        </p:nvGrpSpPr>
        <p:grpSpPr>
          <a:xfrm>
            <a:off x="787276" y="1428379"/>
            <a:ext cx="7520826" cy="3492108"/>
            <a:chOff x="177675" y="1428375"/>
            <a:chExt cx="5643300" cy="2620326"/>
          </a:xfrm>
        </p:grpSpPr>
        <p:pic>
          <p:nvPicPr>
            <p:cNvPr id="875" name="Google Shape;875;p88"/>
            <p:cNvPicPr preferRelativeResize="0"/>
            <p:nvPr/>
          </p:nvPicPr>
          <p:blipFill rotWithShape="1">
            <a:blip r:embed="rId4">
              <a:alphaModFix/>
            </a:blip>
            <a:srcRect b="46271" l="0" r="35716" t="0"/>
            <a:stretch/>
          </p:blipFill>
          <p:spPr>
            <a:xfrm>
              <a:off x="177675" y="1428375"/>
              <a:ext cx="5643300" cy="26203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6" name="Google Shape;876;p88"/>
            <p:cNvSpPr/>
            <p:nvPr/>
          </p:nvSpPr>
          <p:spPr>
            <a:xfrm>
              <a:off x="3312850" y="1428375"/>
              <a:ext cx="2508000" cy="26202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700"/>
        </a:solidFill>
      </p:bgPr>
    </p:bg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89"/>
          <p:cNvSpPr txBox="1"/>
          <p:nvPr>
            <p:ph idx="4294967295" type="title"/>
          </p:nvPr>
        </p:nvSpPr>
        <p:spPr>
          <a:xfrm>
            <a:off x="1324875" y="42875"/>
            <a:ext cx="78174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fr" sz="3400">
                <a:solidFill>
                  <a:srgbClr val="0070C0"/>
                </a:solidFill>
              </a:rPr>
              <a:t>Name these putative event cases !</a:t>
            </a:r>
            <a:endParaRPr sz="2200"/>
          </a:p>
        </p:txBody>
      </p:sp>
      <p:sp>
        <p:nvSpPr>
          <p:cNvPr id="882" name="Google Shape;882;p89"/>
          <p:cNvSpPr txBox="1"/>
          <p:nvPr/>
        </p:nvSpPr>
        <p:spPr>
          <a:xfrm>
            <a:off x="8222785" y="4920476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89"/>
          <p:cNvSpPr txBox="1"/>
          <p:nvPr/>
        </p:nvSpPr>
        <p:spPr>
          <a:xfrm>
            <a:off x="792547" y="908975"/>
            <a:ext cx="57786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Verdana"/>
              <a:buNone/>
            </a:pPr>
            <a:r>
              <a:rPr b="1" lang="fr" sz="2800">
                <a:solidFill>
                  <a:srgbClr val="E66C7D"/>
                </a:solidFill>
                <a:latin typeface="Verdana"/>
                <a:ea typeface="Verdana"/>
                <a:cs typeface="Verdana"/>
                <a:sym typeface="Verdana"/>
              </a:rPr>
              <a:t>2. chr7 : </a:t>
            </a:r>
            <a:r>
              <a:rPr b="1" lang="fr" sz="2800">
                <a:solidFill>
                  <a:srgbClr val="0070C0"/>
                </a:solidFill>
                <a:latin typeface="Verdana"/>
                <a:ea typeface="Verdana"/>
                <a:cs typeface="Verdana"/>
                <a:sym typeface="Verdana"/>
              </a:rPr>
              <a:t>GAIN</a:t>
            </a:r>
            <a:endParaRPr b="1" i="0" sz="28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4" name="Google Shape;88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75" y="57825"/>
            <a:ext cx="1254600" cy="705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5" name="Google Shape;885;p89"/>
          <p:cNvGrpSpPr/>
          <p:nvPr/>
        </p:nvGrpSpPr>
        <p:grpSpPr>
          <a:xfrm>
            <a:off x="787276" y="1428379"/>
            <a:ext cx="7520826" cy="3492108"/>
            <a:chOff x="177675" y="1428375"/>
            <a:chExt cx="5643300" cy="2620326"/>
          </a:xfrm>
        </p:grpSpPr>
        <p:pic>
          <p:nvPicPr>
            <p:cNvPr id="886" name="Google Shape;886;p89"/>
            <p:cNvPicPr preferRelativeResize="0"/>
            <p:nvPr/>
          </p:nvPicPr>
          <p:blipFill rotWithShape="1">
            <a:blip r:embed="rId4">
              <a:alphaModFix/>
            </a:blip>
            <a:srcRect b="46271" l="0" r="35716" t="0"/>
            <a:stretch/>
          </p:blipFill>
          <p:spPr>
            <a:xfrm>
              <a:off x="177675" y="1428375"/>
              <a:ext cx="5643300" cy="26203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7" name="Google Shape;887;p89"/>
            <p:cNvSpPr/>
            <p:nvPr/>
          </p:nvSpPr>
          <p:spPr>
            <a:xfrm>
              <a:off x="3312850" y="1428375"/>
              <a:ext cx="2508000" cy="26202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700"/>
        </a:solidFill>
      </p:bgPr>
    </p:bg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90"/>
          <p:cNvSpPr txBox="1"/>
          <p:nvPr>
            <p:ph idx="4294967295" type="title"/>
          </p:nvPr>
        </p:nvSpPr>
        <p:spPr>
          <a:xfrm>
            <a:off x="1324875" y="42875"/>
            <a:ext cx="78174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fr" sz="3400">
                <a:solidFill>
                  <a:srgbClr val="0070C0"/>
                </a:solidFill>
              </a:rPr>
              <a:t>Name these putative event cases !</a:t>
            </a:r>
            <a:endParaRPr sz="2200"/>
          </a:p>
        </p:txBody>
      </p:sp>
      <p:sp>
        <p:nvSpPr>
          <p:cNvPr id="893" name="Google Shape;893;p90"/>
          <p:cNvSpPr txBox="1"/>
          <p:nvPr/>
        </p:nvSpPr>
        <p:spPr>
          <a:xfrm>
            <a:off x="8222785" y="4920476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90"/>
          <p:cNvSpPr txBox="1"/>
          <p:nvPr/>
        </p:nvSpPr>
        <p:spPr>
          <a:xfrm>
            <a:off x="792553" y="908975"/>
            <a:ext cx="28776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Verdana"/>
              <a:buNone/>
            </a:pPr>
            <a:r>
              <a:rPr b="1" lang="fr" sz="2800">
                <a:solidFill>
                  <a:srgbClr val="E66C7D"/>
                </a:solidFill>
                <a:latin typeface="Verdana"/>
                <a:ea typeface="Verdana"/>
                <a:cs typeface="Verdana"/>
                <a:sym typeface="Verdana"/>
              </a:rPr>
              <a:t>3. chr11</a:t>
            </a:r>
            <a:endParaRPr b="1" i="0" sz="2800" u="none" cap="none" strike="noStrike">
              <a:solidFill>
                <a:srgbClr val="E66C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5" name="Google Shape;89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75" y="57825"/>
            <a:ext cx="1254600" cy="705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6" name="Google Shape;896;p90"/>
          <p:cNvGrpSpPr/>
          <p:nvPr/>
        </p:nvGrpSpPr>
        <p:grpSpPr>
          <a:xfrm>
            <a:off x="1360092" y="1428375"/>
            <a:ext cx="6285684" cy="3491992"/>
            <a:chOff x="177675" y="1428367"/>
            <a:chExt cx="4774904" cy="2652683"/>
          </a:xfrm>
        </p:grpSpPr>
        <p:pic>
          <p:nvPicPr>
            <p:cNvPr id="897" name="Google Shape;897;p90"/>
            <p:cNvPicPr preferRelativeResize="0"/>
            <p:nvPr/>
          </p:nvPicPr>
          <p:blipFill rotWithShape="1">
            <a:blip r:embed="rId4">
              <a:alphaModFix/>
            </a:blip>
            <a:srcRect b="45607" l="0" r="45607" t="0"/>
            <a:stretch/>
          </p:blipFill>
          <p:spPr>
            <a:xfrm>
              <a:off x="177675" y="1428375"/>
              <a:ext cx="4774801" cy="2652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8" name="Google Shape;898;p90"/>
            <p:cNvSpPr/>
            <p:nvPr/>
          </p:nvSpPr>
          <p:spPr>
            <a:xfrm>
              <a:off x="3178079" y="1428367"/>
              <a:ext cx="1774500" cy="26526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90"/>
            <p:cNvSpPr/>
            <p:nvPr/>
          </p:nvSpPr>
          <p:spPr>
            <a:xfrm>
              <a:off x="364706" y="1428367"/>
              <a:ext cx="2294400" cy="26526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90"/>
            <p:cNvSpPr/>
            <p:nvPr/>
          </p:nvSpPr>
          <p:spPr>
            <a:xfrm>
              <a:off x="2768981" y="1428375"/>
              <a:ext cx="165600" cy="26526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700"/>
        </a:solidFill>
      </p:bgPr>
    </p:bg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91"/>
          <p:cNvSpPr txBox="1"/>
          <p:nvPr>
            <p:ph idx="4294967295" type="title"/>
          </p:nvPr>
        </p:nvSpPr>
        <p:spPr>
          <a:xfrm>
            <a:off x="1324875" y="42875"/>
            <a:ext cx="78174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fr" sz="3400">
                <a:solidFill>
                  <a:srgbClr val="0070C0"/>
                </a:solidFill>
              </a:rPr>
              <a:t>Name these putative event cases !</a:t>
            </a:r>
            <a:endParaRPr sz="2200"/>
          </a:p>
        </p:txBody>
      </p:sp>
      <p:sp>
        <p:nvSpPr>
          <p:cNvPr id="906" name="Google Shape;906;p91"/>
          <p:cNvSpPr txBox="1"/>
          <p:nvPr/>
        </p:nvSpPr>
        <p:spPr>
          <a:xfrm>
            <a:off x="8222785" y="4920476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91"/>
          <p:cNvSpPr txBox="1"/>
          <p:nvPr/>
        </p:nvSpPr>
        <p:spPr>
          <a:xfrm>
            <a:off x="792551" y="908975"/>
            <a:ext cx="64197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Verdana"/>
              <a:buNone/>
            </a:pPr>
            <a:r>
              <a:rPr b="1" lang="fr" sz="2800">
                <a:solidFill>
                  <a:srgbClr val="E66C7D"/>
                </a:solidFill>
                <a:latin typeface="Verdana"/>
                <a:ea typeface="Verdana"/>
                <a:cs typeface="Verdana"/>
                <a:sym typeface="Verdana"/>
              </a:rPr>
              <a:t>3. chr11 : </a:t>
            </a:r>
            <a:r>
              <a:rPr b="1" lang="fr" sz="2800">
                <a:solidFill>
                  <a:srgbClr val="0070C0"/>
                </a:solidFill>
                <a:latin typeface="Verdana"/>
                <a:ea typeface="Verdana"/>
                <a:cs typeface="Verdana"/>
                <a:sym typeface="Verdana"/>
              </a:rPr>
              <a:t>AMPLIFICATION</a:t>
            </a:r>
            <a:endParaRPr b="1" i="0" sz="28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8" name="Google Shape;90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75" y="57825"/>
            <a:ext cx="1254600" cy="705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9" name="Google Shape;909;p91"/>
          <p:cNvGrpSpPr/>
          <p:nvPr/>
        </p:nvGrpSpPr>
        <p:grpSpPr>
          <a:xfrm>
            <a:off x="1360092" y="1428375"/>
            <a:ext cx="6285684" cy="3491992"/>
            <a:chOff x="177675" y="1428367"/>
            <a:chExt cx="4774904" cy="2652683"/>
          </a:xfrm>
        </p:grpSpPr>
        <p:pic>
          <p:nvPicPr>
            <p:cNvPr id="910" name="Google Shape;910;p91"/>
            <p:cNvPicPr preferRelativeResize="0"/>
            <p:nvPr/>
          </p:nvPicPr>
          <p:blipFill rotWithShape="1">
            <a:blip r:embed="rId4">
              <a:alphaModFix/>
            </a:blip>
            <a:srcRect b="45607" l="0" r="45607" t="0"/>
            <a:stretch/>
          </p:blipFill>
          <p:spPr>
            <a:xfrm>
              <a:off x="177675" y="1428375"/>
              <a:ext cx="4774801" cy="2652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1" name="Google Shape;911;p91"/>
            <p:cNvSpPr/>
            <p:nvPr/>
          </p:nvSpPr>
          <p:spPr>
            <a:xfrm>
              <a:off x="3178079" y="1428367"/>
              <a:ext cx="1774500" cy="26526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91"/>
            <p:cNvSpPr/>
            <p:nvPr/>
          </p:nvSpPr>
          <p:spPr>
            <a:xfrm>
              <a:off x="364706" y="1428367"/>
              <a:ext cx="2294400" cy="26526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91"/>
            <p:cNvSpPr/>
            <p:nvPr/>
          </p:nvSpPr>
          <p:spPr>
            <a:xfrm>
              <a:off x="2768981" y="1428375"/>
              <a:ext cx="165600" cy="26526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700"/>
        </a:solidFill>
      </p:bgPr>
    </p:bg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92"/>
          <p:cNvSpPr txBox="1"/>
          <p:nvPr>
            <p:ph idx="4294967295" type="title"/>
          </p:nvPr>
        </p:nvSpPr>
        <p:spPr>
          <a:xfrm>
            <a:off x="1324875" y="42875"/>
            <a:ext cx="78174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fr" sz="3400">
                <a:solidFill>
                  <a:srgbClr val="0070C0"/>
                </a:solidFill>
              </a:rPr>
              <a:t>Name these putative event cases !</a:t>
            </a:r>
            <a:endParaRPr sz="2200"/>
          </a:p>
        </p:txBody>
      </p:sp>
      <p:sp>
        <p:nvSpPr>
          <p:cNvPr id="919" name="Google Shape;919;p92"/>
          <p:cNvSpPr txBox="1"/>
          <p:nvPr/>
        </p:nvSpPr>
        <p:spPr>
          <a:xfrm>
            <a:off x="8222785" y="4920476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92"/>
          <p:cNvSpPr txBox="1"/>
          <p:nvPr/>
        </p:nvSpPr>
        <p:spPr>
          <a:xfrm>
            <a:off x="792553" y="908975"/>
            <a:ext cx="28776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Verdana"/>
              <a:buNone/>
            </a:pPr>
            <a:r>
              <a:rPr b="1" lang="fr" sz="2800">
                <a:solidFill>
                  <a:srgbClr val="E66C7D"/>
                </a:solidFill>
                <a:latin typeface="Verdana"/>
                <a:ea typeface="Verdana"/>
                <a:cs typeface="Verdana"/>
                <a:sym typeface="Verdana"/>
              </a:rPr>
              <a:t>4. chr9</a:t>
            </a:r>
            <a:endParaRPr b="1" i="0" sz="2800" u="none" cap="none" strike="noStrike">
              <a:solidFill>
                <a:srgbClr val="E66C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1" name="Google Shape;921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75" y="57825"/>
            <a:ext cx="1254600" cy="7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92"/>
          <p:cNvPicPr preferRelativeResize="0"/>
          <p:nvPr/>
        </p:nvPicPr>
        <p:blipFill rotWithShape="1">
          <a:blip r:embed="rId4">
            <a:alphaModFix/>
          </a:blip>
          <a:srcRect b="45595" l="0" r="43075" t="0"/>
          <a:stretch/>
        </p:blipFill>
        <p:spPr>
          <a:xfrm>
            <a:off x="1248675" y="1434875"/>
            <a:ext cx="6564810" cy="3485601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92"/>
          <p:cNvSpPr/>
          <p:nvPr/>
        </p:nvSpPr>
        <p:spPr>
          <a:xfrm>
            <a:off x="1463025" y="1428375"/>
            <a:ext cx="3016500" cy="3492000"/>
          </a:xfrm>
          <a:prstGeom prst="rect">
            <a:avLst/>
          </a:prstGeom>
          <a:solidFill>
            <a:srgbClr val="404040">
              <a:alpha val="619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700"/>
        </a:solidFill>
      </p:bgPr>
    </p:bg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93"/>
          <p:cNvSpPr txBox="1"/>
          <p:nvPr>
            <p:ph idx="4294967295" type="title"/>
          </p:nvPr>
        </p:nvSpPr>
        <p:spPr>
          <a:xfrm>
            <a:off x="1324875" y="42875"/>
            <a:ext cx="78174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fr" sz="3400">
                <a:solidFill>
                  <a:srgbClr val="0070C0"/>
                </a:solidFill>
              </a:rPr>
              <a:t>Name these putative event cases !</a:t>
            </a:r>
            <a:endParaRPr sz="2200"/>
          </a:p>
        </p:txBody>
      </p:sp>
      <p:sp>
        <p:nvSpPr>
          <p:cNvPr id="929" name="Google Shape;929;p93"/>
          <p:cNvSpPr txBox="1"/>
          <p:nvPr/>
        </p:nvSpPr>
        <p:spPr>
          <a:xfrm>
            <a:off x="8222785" y="4920476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93"/>
          <p:cNvSpPr txBox="1"/>
          <p:nvPr/>
        </p:nvSpPr>
        <p:spPr>
          <a:xfrm>
            <a:off x="792546" y="908975"/>
            <a:ext cx="58101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Verdana"/>
              <a:buNone/>
            </a:pPr>
            <a:r>
              <a:rPr b="1" lang="fr" sz="2800">
                <a:solidFill>
                  <a:srgbClr val="E66C7D"/>
                </a:solidFill>
                <a:latin typeface="Verdana"/>
                <a:ea typeface="Verdana"/>
                <a:cs typeface="Verdana"/>
                <a:sym typeface="Verdana"/>
              </a:rPr>
              <a:t>4. chr9 : </a:t>
            </a:r>
            <a:r>
              <a:rPr b="1" lang="fr" sz="2800">
                <a:solidFill>
                  <a:srgbClr val="0070C0"/>
                </a:solidFill>
                <a:latin typeface="Verdana"/>
                <a:ea typeface="Verdana"/>
                <a:cs typeface="Verdana"/>
                <a:sym typeface="Verdana"/>
              </a:rPr>
              <a:t>LOSS</a:t>
            </a:r>
            <a:endParaRPr b="1" i="0" sz="28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1" name="Google Shape;931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75" y="57825"/>
            <a:ext cx="1254600" cy="7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93"/>
          <p:cNvPicPr preferRelativeResize="0"/>
          <p:nvPr/>
        </p:nvPicPr>
        <p:blipFill rotWithShape="1">
          <a:blip r:embed="rId4">
            <a:alphaModFix/>
          </a:blip>
          <a:srcRect b="45595" l="0" r="43075" t="0"/>
          <a:stretch/>
        </p:blipFill>
        <p:spPr>
          <a:xfrm>
            <a:off x="1248675" y="1434875"/>
            <a:ext cx="6564810" cy="3485601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93"/>
          <p:cNvSpPr/>
          <p:nvPr/>
        </p:nvSpPr>
        <p:spPr>
          <a:xfrm>
            <a:off x="1463025" y="1428375"/>
            <a:ext cx="3016500" cy="3492000"/>
          </a:xfrm>
          <a:prstGeom prst="rect">
            <a:avLst/>
          </a:prstGeom>
          <a:solidFill>
            <a:srgbClr val="404040">
              <a:alpha val="619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700"/>
        </a:solidFill>
      </p:bgPr>
    </p:bg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94"/>
          <p:cNvSpPr txBox="1"/>
          <p:nvPr>
            <p:ph idx="4294967295" type="title"/>
          </p:nvPr>
        </p:nvSpPr>
        <p:spPr>
          <a:xfrm>
            <a:off x="1324875" y="42875"/>
            <a:ext cx="78174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fr" sz="3400">
                <a:solidFill>
                  <a:srgbClr val="0070C0"/>
                </a:solidFill>
              </a:rPr>
              <a:t>Name these putative event cases !</a:t>
            </a:r>
            <a:endParaRPr sz="2200"/>
          </a:p>
        </p:txBody>
      </p:sp>
      <p:sp>
        <p:nvSpPr>
          <p:cNvPr id="939" name="Google Shape;939;p94"/>
          <p:cNvSpPr txBox="1"/>
          <p:nvPr/>
        </p:nvSpPr>
        <p:spPr>
          <a:xfrm>
            <a:off x="8222785" y="4920476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94"/>
          <p:cNvSpPr txBox="1"/>
          <p:nvPr/>
        </p:nvSpPr>
        <p:spPr>
          <a:xfrm>
            <a:off x="792553" y="908975"/>
            <a:ext cx="28776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Verdana"/>
              <a:buNone/>
            </a:pPr>
            <a:r>
              <a:rPr b="1" lang="fr" sz="2800">
                <a:solidFill>
                  <a:srgbClr val="E66C7D"/>
                </a:solidFill>
                <a:latin typeface="Verdana"/>
                <a:ea typeface="Verdana"/>
                <a:cs typeface="Verdana"/>
                <a:sym typeface="Verdana"/>
              </a:rPr>
              <a:t>5. chrY</a:t>
            </a:r>
            <a:endParaRPr b="1" i="0" sz="2800" u="none" cap="none" strike="noStrike">
              <a:solidFill>
                <a:srgbClr val="E66C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1" name="Google Shape;94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75" y="57825"/>
            <a:ext cx="1254600" cy="7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94"/>
          <p:cNvPicPr preferRelativeResize="0"/>
          <p:nvPr/>
        </p:nvPicPr>
        <p:blipFill rotWithShape="1">
          <a:blip r:embed="rId4">
            <a:alphaModFix/>
          </a:blip>
          <a:srcRect b="45890" l="0" r="74927" t="0"/>
          <a:stretch/>
        </p:blipFill>
        <p:spPr>
          <a:xfrm>
            <a:off x="3124200" y="1434875"/>
            <a:ext cx="2907212" cy="3485601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94"/>
          <p:cNvSpPr/>
          <p:nvPr/>
        </p:nvSpPr>
        <p:spPr>
          <a:xfrm>
            <a:off x="4637175" y="1431675"/>
            <a:ext cx="1394100" cy="3492000"/>
          </a:xfrm>
          <a:prstGeom prst="rect">
            <a:avLst/>
          </a:prstGeom>
          <a:solidFill>
            <a:srgbClr val="404040">
              <a:alpha val="619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700"/>
        </a:solidFill>
      </p:bgPr>
    </p:bg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95"/>
          <p:cNvSpPr txBox="1"/>
          <p:nvPr>
            <p:ph idx="4294967295" type="title"/>
          </p:nvPr>
        </p:nvSpPr>
        <p:spPr>
          <a:xfrm>
            <a:off x="1324875" y="42875"/>
            <a:ext cx="78174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fr" sz="3400">
                <a:solidFill>
                  <a:srgbClr val="0070C0"/>
                </a:solidFill>
              </a:rPr>
              <a:t>Name these putative event cases !</a:t>
            </a:r>
            <a:endParaRPr sz="2200"/>
          </a:p>
        </p:txBody>
      </p:sp>
      <p:sp>
        <p:nvSpPr>
          <p:cNvPr id="949" name="Google Shape;949;p95"/>
          <p:cNvSpPr txBox="1"/>
          <p:nvPr/>
        </p:nvSpPr>
        <p:spPr>
          <a:xfrm>
            <a:off x="8222785" y="4920476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95"/>
          <p:cNvSpPr txBox="1"/>
          <p:nvPr/>
        </p:nvSpPr>
        <p:spPr>
          <a:xfrm>
            <a:off x="792546" y="908975"/>
            <a:ext cx="6041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Verdana"/>
              <a:buNone/>
            </a:pPr>
            <a:r>
              <a:rPr b="1" lang="fr" sz="2800">
                <a:solidFill>
                  <a:srgbClr val="E66C7D"/>
                </a:solidFill>
                <a:latin typeface="Verdana"/>
                <a:ea typeface="Verdana"/>
                <a:cs typeface="Verdana"/>
                <a:sym typeface="Verdana"/>
              </a:rPr>
              <a:t>5. chrY : </a:t>
            </a:r>
            <a:r>
              <a:rPr b="1" lang="fr" sz="2800">
                <a:solidFill>
                  <a:srgbClr val="0070C0"/>
                </a:solidFill>
                <a:latin typeface="Verdana"/>
                <a:ea typeface="Verdana"/>
                <a:cs typeface="Verdana"/>
                <a:sym typeface="Verdana"/>
              </a:rPr>
              <a:t>DELETION</a:t>
            </a:r>
            <a:endParaRPr b="1" i="0" sz="28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1" name="Google Shape;951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75" y="57825"/>
            <a:ext cx="1254600" cy="7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95"/>
          <p:cNvPicPr preferRelativeResize="0"/>
          <p:nvPr/>
        </p:nvPicPr>
        <p:blipFill rotWithShape="1">
          <a:blip r:embed="rId4">
            <a:alphaModFix/>
          </a:blip>
          <a:srcRect b="45890" l="0" r="74927" t="0"/>
          <a:stretch/>
        </p:blipFill>
        <p:spPr>
          <a:xfrm>
            <a:off x="3124200" y="1434875"/>
            <a:ext cx="2907212" cy="3485601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95"/>
          <p:cNvSpPr/>
          <p:nvPr/>
        </p:nvSpPr>
        <p:spPr>
          <a:xfrm>
            <a:off x="4637175" y="1431675"/>
            <a:ext cx="1394100" cy="3492000"/>
          </a:xfrm>
          <a:prstGeom prst="rect">
            <a:avLst/>
          </a:prstGeom>
          <a:solidFill>
            <a:srgbClr val="404040">
              <a:alpha val="619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700"/>
        </a:solidFill>
      </p:bgPr>
    </p:bg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96"/>
          <p:cNvSpPr txBox="1"/>
          <p:nvPr>
            <p:ph idx="4294967295" type="title"/>
          </p:nvPr>
        </p:nvSpPr>
        <p:spPr>
          <a:xfrm>
            <a:off x="1324875" y="42875"/>
            <a:ext cx="78174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fr" sz="3400">
                <a:solidFill>
                  <a:srgbClr val="0070C0"/>
                </a:solidFill>
              </a:rPr>
              <a:t>Name these putative event cases !</a:t>
            </a:r>
            <a:endParaRPr sz="2200"/>
          </a:p>
        </p:txBody>
      </p:sp>
      <p:sp>
        <p:nvSpPr>
          <p:cNvPr id="959" name="Google Shape;959;p96"/>
          <p:cNvSpPr txBox="1"/>
          <p:nvPr/>
        </p:nvSpPr>
        <p:spPr>
          <a:xfrm>
            <a:off x="8222785" y="4920476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96"/>
          <p:cNvSpPr txBox="1"/>
          <p:nvPr/>
        </p:nvSpPr>
        <p:spPr>
          <a:xfrm>
            <a:off x="792546" y="908975"/>
            <a:ext cx="6188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Verdana"/>
              <a:buNone/>
            </a:pPr>
            <a:r>
              <a:rPr b="1" lang="fr" sz="2800">
                <a:solidFill>
                  <a:srgbClr val="E66C7D"/>
                </a:solidFill>
                <a:latin typeface="Verdana"/>
                <a:ea typeface="Verdana"/>
                <a:cs typeface="Verdana"/>
                <a:sym typeface="Verdana"/>
              </a:rPr>
              <a:t>5. chr1/9/10/11/17/20</a:t>
            </a:r>
            <a:endParaRPr b="1" i="0" sz="2800" u="none" cap="none" strike="noStrike">
              <a:solidFill>
                <a:srgbClr val="E66C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1" name="Google Shape;961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75" y="57825"/>
            <a:ext cx="1254600" cy="7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96"/>
          <p:cNvPicPr preferRelativeResize="0"/>
          <p:nvPr/>
        </p:nvPicPr>
        <p:blipFill rotWithShape="1">
          <a:blip r:embed="rId4">
            <a:alphaModFix/>
          </a:blip>
          <a:srcRect b="0" l="28027" r="50956" t="0"/>
          <a:stretch/>
        </p:blipFill>
        <p:spPr>
          <a:xfrm>
            <a:off x="803524" y="1434875"/>
            <a:ext cx="1345326" cy="355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96"/>
          <p:cNvPicPr preferRelativeResize="0"/>
          <p:nvPr/>
        </p:nvPicPr>
        <p:blipFill rotWithShape="1">
          <a:blip r:embed="rId5">
            <a:alphaModFix/>
          </a:blip>
          <a:srcRect b="0" l="1689" r="92544" t="0"/>
          <a:stretch/>
        </p:blipFill>
        <p:spPr>
          <a:xfrm>
            <a:off x="2637575" y="1434875"/>
            <a:ext cx="367851" cy="354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96"/>
          <p:cNvPicPr preferRelativeResize="0"/>
          <p:nvPr/>
        </p:nvPicPr>
        <p:blipFill rotWithShape="1">
          <a:blip r:embed="rId6">
            <a:alphaModFix/>
          </a:blip>
          <a:srcRect b="0" l="47536" r="45542" t="0"/>
          <a:stretch/>
        </p:blipFill>
        <p:spPr>
          <a:xfrm>
            <a:off x="3446875" y="1434875"/>
            <a:ext cx="441426" cy="354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96"/>
          <p:cNvPicPr preferRelativeResize="0"/>
          <p:nvPr/>
        </p:nvPicPr>
        <p:blipFill rotWithShape="1">
          <a:blip r:embed="rId7">
            <a:alphaModFix/>
          </a:blip>
          <a:srcRect b="0" l="9022" r="83620" t="0"/>
          <a:stretch/>
        </p:blipFill>
        <p:spPr>
          <a:xfrm>
            <a:off x="4329750" y="1422400"/>
            <a:ext cx="485075" cy="355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96"/>
          <p:cNvPicPr preferRelativeResize="0"/>
          <p:nvPr/>
        </p:nvPicPr>
        <p:blipFill rotWithShape="1">
          <a:blip r:embed="rId8">
            <a:alphaModFix/>
          </a:blip>
          <a:srcRect b="0" l="14278" r="66514" t="0"/>
          <a:stretch/>
        </p:blipFill>
        <p:spPr>
          <a:xfrm>
            <a:off x="5213603" y="1434875"/>
            <a:ext cx="1205071" cy="348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96"/>
          <p:cNvPicPr preferRelativeResize="0"/>
          <p:nvPr/>
        </p:nvPicPr>
        <p:blipFill rotWithShape="1">
          <a:blip r:embed="rId9">
            <a:alphaModFix/>
          </a:blip>
          <a:srcRect b="0" l="6810" r="73192" t="0"/>
          <a:stretch/>
        </p:blipFill>
        <p:spPr>
          <a:xfrm>
            <a:off x="6846053" y="1434875"/>
            <a:ext cx="1254599" cy="348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700"/>
        </a:solidFill>
      </p:bgPr>
    </p:bg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97"/>
          <p:cNvSpPr txBox="1"/>
          <p:nvPr>
            <p:ph idx="4294967295" type="title"/>
          </p:nvPr>
        </p:nvSpPr>
        <p:spPr>
          <a:xfrm>
            <a:off x="1324875" y="42875"/>
            <a:ext cx="78174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fr" sz="3400">
                <a:solidFill>
                  <a:srgbClr val="0070C0"/>
                </a:solidFill>
              </a:rPr>
              <a:t>Name these putative event cases !</a:t>
            </a:r>
            <a:endParaRPr sz="2200"/>
          </a:p>
        </p:txBody>
      </p:sp>
      <p:sp>
        <p:nvSpPr>
          <p:cNvPr id="973" name="Google Shape;973;p97"/>
          <p:cNvSpPr txBox="1"/>
          <p:nvPr/>
        </p:nvSpPr>
        <p:spPr>
          <a:xfrm>
            <a:off x="8222785" y="4920476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97"/>
          <p:cNvSpPr txBox="1"/>
          <p:nvPr/>
        </p:nvSpPr>
        <p:spPr>
          <a:xfrm>
            <a:off x="792551" y="908975"/>
            <a:ext cx="81636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Verdana"/>
              <a:buNone/>
            </a:pPr>
            <a:r>
              <a:rPr b="1" lang="fr" sz="2800">
                <a:solidFill>
                  <a:srgbClr val="E66C7D"/>
                </a:solidFill>
                <a:latin typeface="Verdana"/>
                <a:ea typeface="Verdana"/>
                <a:cs typeface="Verdana"/>
                <a:sym typeface="Verdana"/>
              </a:rPr>
              <a:t>5. chr1/9/10/11/17/20 : </a:t>
            </a:r>
            <a:r>
              <a:rPr b="1" lang="fr" sz="2800">
                <a:solidFill>
                  <a:srgbClr val="0070C0"/>
                </a:solidFill>
                <a:latin typeface="Verdana"/>
                <a:ea typeface="Verdana"/>
                <a:cs typeface="Verdana"/>
                <a:sym typeface="Verdana"/>
              </a:rPr>
              <a:t>CHROMOPLEXY</a:t>
            </a:r>
            <a:endParaRPr b="1" i="0" sz="28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5" name="Google Shape;97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75" y="57825"/>
            <a:ext cx="1254600" cy="7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97"/>
          <p:cNvPicPr preferRelativeResize="0"/>
          <p:nvPr/>
        </p:nvPicPr>
        <p:blipFill rotWithShape="1">
          <a:blip r:embed="rId4">
            <a:alphaModFix/>
          </a:blip>
          <a:srcRect b="0" l="28027" r="50956" t="0"/>
          <a:stretch/>
        </p:blipFill>
        <p:spPr>
          <a:xfrm>
            <a:off x="803524" y="1434875"/>
            <a:ext cx="1345326" cy="355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97"/>
          <p:cNvPicPr preferRelativeResize="0"/>
          <p:nvPr/>
        </p:nvPicPr>
        <p:blipFill rotWithShape="1">
          <a:blip r:embed="rId5">
            <a:alphaModFix/>
          </a:blip>
          <a:srcRect b="0" l="1689" r="92544" t="0"/>
          <a:stretch/>
        </p:blipFill>
        <p:spPr>
          <a:xfrm>
            <a:off x="2637575" y="1434875"/>
            <a:ext cx="367851" cy="354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97"/>
          <p:cNvPicPr preferRelativeResize="0"/>
          <p:nvPr/>
        </p:nvPicPr>
        <p:blipFill rotWithShape="1">
          <a:blip r:embed="rId6">
            <a:alphaModFix/>
          </a:blip>
          <a:srcRect b="0" l="47536" r="45542" t="0"/>
          <a:stretch/>
        </p:blipFill>
        <p:spPr>
          <a:xfrm>
            <a:off x="3446875" y="1434875"/>
            <a:ext cx="441426" cy="354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97"/>
          <p:cNvPicPr preferRelativeResize="0"/>
          <p:nvPr/>
        </p:nvPicPr>
        <p:blipFill rotWithShape="1">
          <a:blip r:embed="rId7">
            <a:alphaModFix/>
          </a:blip>
          <a:srcRect b="0" l="9022" r="83620" t="0"/>
          <a:stretch/>
        </p:blipFill>
        <p:spPr>
          <a:xfrm>
            <a:off x="4329750" y="1422400"/>
            <a:ext cx="485075" cy="355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97"/>
          <p:cNvPicPr preferRelativeResize="0"/>
          <p:nvPr/>
        </p:nvPicPr>
        <p:blipFill rotWithShape="1">
          <a:blip r:embed="rId8">
            <a:alphaModFix/>
          </a:blip>
          <a:srcRect b="0" l="14278" r="66514" t="0"/>
          <a:stretch/>
        </p:blipFill>
        <p:spPr>
          <a:xfrm>
            <a:off x="5213603" y="1434875"/>
            <a:ext cx="1205071" cy="348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97"/>
          <p:cNvPicPr preferRelativeResize="0"/>
          <p:nvPr/>
        </p:nvPicPr>
        <p:blipFill rotWithShape="1">
          <a:blip r:embed="rId9">
            <a:alphaModFix/>
          </a:blip>
          <a:srcRect b="0" l="6810" r="73192" t="0"/>
          <a:stretch/>
        </p:blipFill>
        <p:spPr>
          <a:xfrm>
            <a:off x="6846053" y="1434875"/>
            <a:ext cx="1254599" cy="348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4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Copy Number Alterations (and Cancer)</a:t>
            </a:r>
            <a:endParaRPr/>
          </a:p>
        </p:txBody>
      </p:sp>
      <p:sp>
        <p:nvSpPr>
          <p:cNvPr id="239" name="Google Shape;239;p4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40" name="Google Shape;240;p44"/>
          <p:cNvPicPr preferRelativeResize="0"/>
          <p:nvPr/>
        </p:nvPicPr>
        <p:blipFill rotWithShape="1">
          <a:blip r:embed="rId3">
            <a:alphaModFix/>
          </a:blip>
          <a:srcRect b="0" l="46314" r="0" t="0"/>
          <a:stretch/>
        </p:blipFill>
        <p:spPr>
          <a:xfrm>
            <a:off x="2843350" y="1189436"/>
            <a:ext cx="6153350" cy="3692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4"/>
          <p:cNvPicPr preferRelativeResize="0"/>
          <p:nvPr/>
        </p:nvPicPr>
        <p:blipFill rotWithShape="1">
          <a:blip r:embed="rId3">
            <a:alphaModFix/>
          </a:blip>
          <a:srcRect b="0" l="0" r="59038" t="0"/>
          <a:stretch/>
        </p:blipFill>
        <p:spPr>
          <a:xfrm>
            <a:off x="147625" y="758500"/>
            <a:ext cx="2695725" cy="2119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700"/>
        </a:solidFill>
      </p:bgPr>
    </p:bg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98"/>
          <p:cNvSpPr txBox="1"/>
          <p:nvPr>
            <p:ph idx="4294967295" type="title"/>
          </p:nvPr>
        </p:nvSpPr>
        <p:spPr>
          <a:xfrm>
            <a:off x="1324875" y="42875"/>
            <a:ext cx="78174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fr" sz="3400">
                <a:solidFill>
                  <a:srgbClr val="0070C0"/>
                </a:solidFill>
              </a:rPr>
              <a:t>Name these putative event cases !</a:t>
            </a:r>
            <a:endParaRPr sz="2200"/>
          </a:p>
        </p:txBody>
      </p:sp>
      <p:sp>
        <p:nvSpPr>
          <p:cNvPr id="987" name="Google Shape;987;p98"/>
          <p:cNvSpPr txBox="1"/>
          <p:nvPr/>
        </p:nvSpPr>
        <p:spPr>
          <a:xfrm>
            <a:off x="8222785" y="4920476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98"/>
          <p:cNvSpPr txBox="1"/>
          <p:nvPr/>
        </p:nvSpPr>
        <p:spPr>
          <a:xfrm>
            <a:off x="792551" y="908975"/>
            <a:ext cx="81636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Verdana"/>
              <a:buNone/>
            </a:pPr>
            <a:r>
              <a:rPr b="1" lang="fr" sz="2800">
                <a:solidFill>
                  <a:srgbClr val="E66C7D"/>
                </a:solidFill>
                <a:latin typeface="Verdana"/>
                <a:ea typeface="Verdana"/>
                <a:cs typeface="Verdana"/>
                <a:sym typeface="Verdana"/>
              </a:rPr>
              <a:t>7. chr3/7/14/22</a:t>
            </a:r>
            <a:endParaRPr b="1" i="0" sz="28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9" name="Google Shape;989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75" y="57825"/>
            <a:ext cx="1254600" cy="705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0" name="Google Shape;990;p98"/>
          <p:cNvGrpSpPr/>
          <p:nvPr/>
        </p:nvGrpSpPr>
        <p:grpSpPr>
          <a:xfrm>
            <a:off x="5207352" y="1434875"/>
            <a:ext cx="903376" cy="3556224"/>
            <a:chOff x="3628172" y="1434875"/>
            <a:chExt cx="903376" cy="3556224"/>
          </a:xfrm>
        </p:grpSpPr>
        <p:pic>
          <p:nvPicPr>
            <p:cNvPr id="991" name="Google Shape;991;p98"/>
            <p:cNvPicPr preferRelativeResize="0"/>
            <p:nvPr/>
          </p:nvPicPr>
          <p:blipFill rotWithShape="1">
            <a:blip r:embed="rId4">
              <a:alphaModFix/>
            </a:blip>
            <a:srcRect b="0" l="8127" r="77759" t="0"/>
            <a:stretch/>
          </p:blipFill>
          <p:spPr>
            <a:xfrm>
              <a:off x="3628172" y="1434875"/>
              <a:ext cx="903376" cy="3556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2" name="Google Shape;992;p98"/>
            <p:cNvSpPr/>
            <p:nvPr/>
          </p:nvSpPr>
          <p:spPr>
            <a:xfrm>
              <a:off x="4059124" y="1434875"/>
              <a:ext cx="409800" cy="35562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3" name="Google Shape;993;p98"/>
          <p:cNvGrpSpPr/>
          <p:nvPr/>
        </p:nvGrpSpPr>
        <p:grpSpPr>
          <a:xfrm>
            <a:off x="6321450" y="1433075"/>
            <a:ext cx="2706300" cy="3558024"/>
            <a:chOff x="6321450" y="1433075"/>
            <a:chExt cx="2706300" cy="3558024"/>
          </a:xfrm>
        </p:grpSpPr>
        <p:pic>
          <p:nvPicPr>
            <p:cNvPr id="994" name="Google Shape;994;p98"/>
            <p:cNvPicPr preferRelativeResize="0"/>
            <p:nvPr/>
          </p:nvPicPr>
          <p:blipFill rotWithShape="1">
            <a:blip r:embed="rId5">
              <a:alphaModFix/>
            </a:blip>
            <a:srcRect b="0" l="57723" r="0" t="0"/>
            <a:stretch/>
          </p:blipFill>
          <p:spPr>
            <a:xfrm>
              <a:off x="6321450" y="1434875"/>
              <a:ext cx="2706274" cy="3556224"/>
            </a:xfrm>
            <a:prstGeom prst="rect">
              <a:avLst/>
            </a:prstGeom>
            <a:noFill/>
            <a:ln cap="flat" cmpd="sng" w="3810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995" name="Google Shape;995;p98"/>
            <p:cNvSpPr txBox="1"/>
            <p:nvPr/>
          </p:nvSpPr>
          <p:spPr>
            <a:xfrm>
              <a:off x="6321450" y="1433075"/>
              <a:ext cx="27063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fr">
                  <a:latin typeface="Trebuchet MS"/>
                  <a:ea typeface="Trebuchet MS"/>
                  <a:cs typeface="Trebuchet MS"/>
                  <a:sym typeface="Trebuchet MS"/>
                </a:rPr>
                <a:t>Part of chr1 for reference</a:t>
              </a:r>
              <a:endParaRPr b="1" i="1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996" name="Google Shape;996;p98"/>
          <p:cNvGrpSpPr/>
          <p:nvPr/>
        </p:nvGrpSpPr>
        <p:grpSpPr>
          <a:xfrm>
            <a:off x="2926150" y="1434875"/>
            <a:ext cx="2162950" cy="3556225"/>
            <a:chOff x="182950" y="1434875"/>
            <a:chExt cx="2162950" cy="3556225"/>
          </a:xfrm>
        </p:grpSpPr>
        <p:pic>
          <p:nvPicPr>
            <p:cNvPr id="997" name="Google Shape;997;p98"/>
            <p:cNvPicPr preferRelativeResize="0"/>
            <p:nvPr/>
          </p:nvPicPr>
          <p:blipFill rotWithShape="1">
            <a:blip r:embed="rId6">
              <a:alphaModFix/>
            </a:blip>
            <a:srcRect b="0" l="10001" r="56208" t="0"/>
            <a:stretch/>
          </p:blipFill>
          <p:spPr>
            <a:xfrm>
              <a:off x="182950" y="1434875"/>
              <a:ext cx="2162950" cy="3556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8" name="Google Shape;998;p98"/>
            <p:cNvSpPr/>
            <p:nvPr/>
          </p:nvSpPr>
          <p:spPr>
            <a:xfrm>
              <a:off x="182950" y="1434900"/>
              <a:ext cx="733500" cy="35562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98"/>
            <p:cNvSpPr/>
            <p:nvPr/>
          </p:nvSpPr>
          <p:spPr>
            <a:xfrm>
              <a:off x="2272325" y="1434900"/>
              <a:ext cx="73500" cy="35562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0" name="Google Shape;1000;p98"/>
          <p:cNvGrpSpPr/>
          <p:nvPr/>
        </p:nvGrpSpPr>
        <p:grpSpPr>
          <a:xfrm>
            <a:off x="1418375" y="1433075"/>
            <a:ext cx="1380942" cy="3558025"/>
            <a:chOff x="1494575" y="1433075"/>
            <a:chExt cx="1380942" cy="3558025"/>
          </a:xfrm>
        </p:grpSpPr>
        <p:pic>
          <p:nvPicPr>
            <p:cNvPr id="1001" name="Google Shape;1001;p98"/>
            <p:cNvPicPr preferRelativeResize="0"/>
            <p:nvPr/>
          </p:nvPicPr>
          <p:blipFill rotWithShape="1">
            <a:blip r:embed="rId7">
              <a:alphaModFix/>
            </a:blip>
            <a:srcRect b="0" l="2091" r="76346" t="0"/>
            <a:stretch/>
          </p:blipFill>
          <p:spPr>
            <a:xfrm>
              <a:off x="1494575" y="1433075"/>
              <a:ext cx="1380942" cy="35580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2" name="Google Shape;1002;p98"/>
            <p:cNvSpPr/>
            <p:nvPr/>
          </p:nvSpPr>
          <p:spPr>
            <a:xfrm>
              <a:off x="2697550" y="1434900"/>
              <a:ext cx="177900" cy="35562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3" name="Google Shape;1003;p98"/>
          <p:cNvGrpSpPr/>
          <p:nvPr/>
        </p:nvGrpSpPr>
        <p:grpSpPr>
          <a:xfrm>
            <a:off x="175525" y="1434000"/>
            <a:ext cx="1114101" cy="3557099"/>
            <a:chOff x="327925" y="1434000"/>
            <a:chExt cx="1114101" cy="3557099"/>
          </a:xfrm>
        </p:grpSpPr>
        <p:pic>
          <p:nvPicPr>
            <p:cNvPr id="1004" name="Google Shape;1004;p98"/>
            <p:cNvPicPr preferRelativeResize="0"/>
            <p:nvPr/>
          </p:nvPicPr>
          <p:blipFill rotWithShape="1">
            <a:blip r:embed="rId8">
              <a:alphaModFix/>
            </a:blip>
            <a:srcRect b="0" l="33672" r="48923" t="0"/>
            <a:stretch/>
          </p:blipFill>
          <p:spPr>
            <a:xfrm>
              <a:off x="327925" y="1434875"/>
              <a:ext cx="1114101" cy="3556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5" name="Google Shape;1005;p98"/>
            <p:cNvSpPr/>
            <p:nvPr/>
          </p:nvSpPr>
          <p:spPr>
            <a:xfrm>
              <a:off x="327925" y="1434000"/>
              <a:ext cx="231300" cy="35562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700"/>
        </a:solidFill>
      </p:bgPr>
    </p:bg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99"/>
          <p:cNvSpPr txBox="1"/>
          <p:nvPr>
            <p:ph idx="4294967295" type="title"/>
          </p:nvPr>
        </p:nvSpPr>
        <p:spPr>
          <a:xfrm>
            <a:off x="1324875" y="42875"/>
            <a:ext cx="78174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fr" sz="3400">
                <a:solidFill>
                  <a:srgbClr val="0070C0"/>
                </a:solidFill>
              </a:rPr>
              <a:t>Name these putative event cases !</a:t>
            </a:r>
            <a:endParaRPr sz="2200"/>
          </a:p>
        </p:txBody>
      </p:sp>
      <p:sp>
        <p:nvSpPr>
          <p:cNvPr id="1011" name="Google Shape;1011;p99"/>
          <p:cNvSpPr txBox="1"/>
          <p:nvPr/>
        </p:nvSpPr>
        <p:spPr>
          <a:xfrm>
            <a:off x="8222785" y="4920476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99"/>
          <p:cNvSpPr txBox="1"/>
          <p:nvPr/>
        </p:nvSpPr>
        <p:spPr>
          <a:xfrm>
            <a:off x="792551" y="908975"/>
            <a:ext cx="81636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Verdana"/>
              <a:buNone/>
            </a:pPr>
            <a:r>
              <a:rPr b="1" lang="fr" sz="2800">
                <a:solidFill>
                  <a:srgbClr val="E66C7D"/>
                </a:solidFill>
                <a:latin typeface="Verdana"/>
                <a:ea typeface="Verdana"/>
                <a:cs typeface="Verdana"/>
                <a:sym typeface="Verdana"/>
              </a:rPr>
              <a:t>7. chr3/7/14/22 : </a:t>
            </a:r>
            <a:r>
              <a:rPr b="1" lang="fr" sz="2800">
                <a:solidFill>
                  <a:srgbClr val="0070C0"/>
                </a:solidFill>
                <a:latin typeface="Verdana"/>
                <a:ea typeface="Verdana"/>
                <a:cs typeface="Verdana"/>
                <a:sym typeface="Verdana"/>
              </a:rPr>
              <a:t>UNISOMY</a:t>
            </a:r>
            <a:endParaRPr b="1" i="0" sz="28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3" name="Google Shape;1013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75" y="57825"/>
            <a:ext cx="1254600" cy="705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4" name="Google Shape;1014;p99"/>
          <p:cNvGrpSpPr/>
          <p:nvPr/>
        </p:nvGrpSpPr>
        <p:grpSpPr>
          <a:xfrm>
            <a:off x="5207352" y="1434875"/>
            <a:ext cx="903376" cy="3556224"/>
            <a:chOff x="3628172" y="1434875"/>
            <a:chExt cx="903376" cy="3556224"/>
          </a:xfrm>
        </p:grpSpPr>
        <p:pic>
          <p:nvPicPr>
            <p:cNvPr id="1015" name="Google Shape;1015;p99"/>
            <p:cNvPicPr preferRelativeResize="0"/>
            <p:nvPr/>
          </p:nvPicPr>
          <p:blipFill rotWithShape="1">
            <a:blip r:embed="rId4">
              <a:alphaModFix/>
            </a:blip>
            <a:srcRect b="0" l="8127" r="77759" t="0"/>
            <a:stretch/>
          </p:blipFill>
          <p:spPr>
            <a:xfrm>
              <a:off x="3628172" y="1434875"/>
              <a:ext cx="903376" cy="3556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6" name="Google Shape;1016;p99"/>
            <p:cNvSpPr/>
            <p:nvPr/>
          </p:nvSpPr>
          <p:spPr>
            <a:xfrm>
              <a:off x="4059124" y="1434875"/>
              <a:ext cx="409800" cy="35562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7" name="Google Shape;1017;p99"/>
          <p:cNvGrpSpPr/>
          <p:nvPr/>
        </p:nvGrpSpPr>
        <p:grpSpPr>
          <a:xfrm>
            <a:off x="6321450" y="1433075"/>
            <a:ext cx="2706300" cy="3558024"/>
            <a:chOff x="6321450" y="1433075"/>
            <a:chExt cx="2706300" cy="3558024"/>
          </a:xfrm>
        </p:grpSpPr>
        <p:pic>
          <p:nvPicPr>
            <p:cNvPr id="1018" name="Google Shape;1018;p99"/>
            <p:cNvPicPr preferRelativeResize="0"/>
            <p:nvPr/>
          </p:nvPicPr>
          <p:blipFill rotWithShape="1">
            <a:blip r:embed="rId5">
              <a:alphaModFix/>
            </a:blip>
            <a:srcRect b="0" l="57723" r="0" t="0"/>
            <a:stretch/>
          </p:blipFill>
          <p:spPr>
            <a:xfrm>
              <a:off x="6321450" y="1434875"/>
              <a:ext cx="2706274" cy="3556224"/>
            </a:xfrm>
            <a:prstGeom prst="rect">
              <a:avLst/>
            </a:prstGeom>
            <a:noFill/>
            <a:ln cap="flat" cmpd="sng" w="2857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019" name="Google Shape;1019;p99"/>
            <p:cNvSpPr txBox="1"/>
            <p:nvPr/>
          </p:nvSpPr>
          <p:spPr>
            <a:xfrm>
              <a:off x="6321450" y="1433075"/>
              <a:ext cx="2706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Trebuchet MS"/>
                  <a:ea typeface="Trebuchet MS"/>
                  <a:cs typeface="Trebuchet MS"/>
                  <a:sym typeface="Trebuchet MS"/>
                </a:rPr>
                <a:t>Part of chr1 for reference</a:t>
              </a:r>
              <a:endParaRPr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020" name="Google Shape;1020;p99"/>
          <p:cNvGrpSpPr/>
          <p:nvPr/>
        </p:nvGrpSpPr>
        <p:grpSpPr>
          <a:xfrm>
            <a:off x="2926150" y="1434875"/>
            <a:ext cx="2162950" cy="3556225"/>
            <a:chOff x="182950" y="1434875"/>
            <a:chExt cx="2162950" cy="3556225"/>
          </a:xfrm>
        </p:grpSpPr>
        <p:pic>
          <p:nvPicPr>
            <p:cNvPr id="1021" name="Google Shape;1021;p99"/>
            <p:cNvPicPr preferRelativeResize="0"/>
            <p:nvPr/>
          </p:nvPicPr>
          <p:blipFill rotWithShape="1">
            <a:blip r:embed="rId6">
              <a:alphaModFix/>
            </a:blip>
            <a:srcRect b="0" l="10001" r="56208" t="0"/>
            <a:stretch/>
          </p:blipFill>
          <p:spPr>
            <a:xfrm>
              <a:off x="182950" y="1434875"/>
              <a:ext cx="2162950" cy="3556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2" name="Google Shape;1022;p99"/>
            <p:cNvSpPr/>
            <p:nvPr/>
          </p:nvSpPr>
          <p:spPr>
            <a:xfrm>
              <a:off x="182950" y="1434900"/>
              <a:ext cx="733500" cy="35562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99"/>
            <p:cNvSpPr/>
            <p:nvPr/>
          </p:nvSpPr>
          <p:spPr>
            <a:xfrm>
              <a:off x="2272325" y="1434900"/>
              <a:ext cx="73500" cy="35562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4" name="Google Shape;1024;p99"/>
          <p:cNvGrpSpPr/>
          <p:nvPr/>
        </p:nvGrpSpPr>
        <p:grpSpPr>
          <a:xfrm>
            <a:off x="1418375" y="1433075"/>
            <a:ext cx="1380942" cy="3558025"/>
            <a:chOff x="1494575" y="1433075"/>
            <a:chExt cx="1380942" cy="3558025"/>
          </a:xfrm>
        </p:grpSpPr>
        <p:pic>
          <p:nvPicPr>
            <p:cNvPr id="1025" name="Google Shape;1025;p99"/>
            <p:cNvPicPr preferRelativeResize="0"/>
            <p:nvPr/>
          </p:nvPicPr>
          <p:blipFill rotWithShape="1">
            <a:blip r:embed="rId7">
              <a:alphaModFix/>
            </a:blip>
            <a:srcRect b="0" l="2091" r="76346" t="0"/>
            <a:stretch/>
          </p:blipFill>
          <p:spPr>
            <a:xfrm>
              <a:off x="1494575" y="1433075"/>
              <a:ext cx="1380942" cy="35580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6" name="Google Shape;1026;p99"/>
            <p:cNvSpPr/>
            <p:nvPr/>
          </p:nvSpPr>
          <p:spPr>
            <a:xfrm>
              <a:off x="2697550" y="1434900"/>
              <a:ext cx="177900" cy="35562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7" name="Google Shape;1027;p99"/>
          <p:cNvGrpSpPr/>
          <p:nvPr/>
        </p:nvGrpSpPr>
        <p:grpSpPr>
          <a:xfrm>
            <a:off x="175525" y="1434000"/>
            <a:ext cx="1114101" cy="3557099"/>
            <a:chOff x="327925" y="1434000"/>
            <a:chExt cx="1114101" cy="3557099"/>
          </a:xfrm>
        </p:grpSpPr>
        <p:pic>
          <p:nvPicPr>
            <p:cNvPr id="1028" name="Google Shape;1028;p99"/>
            <p:cNvPicPr preferRelativeResize="0"/>
            <p:nvPr/>
          </p:nvPicPr>
          <p:blipFill rotWithShape="1">
            <a:blip r:embed="rId8">
              <a:alphaModFix/>
            </a:blip>
            <a:srcRect b="0" l="33672" r="48923" t="0"/>
            <a:stretch/>
          </p:blipFill>
          <p:spPr>
            <a:xfrm>
              <a:off x="327925" y="1434875"/>
              <a:ext cx="1114101" cy="3556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9" name="Google Shape;1029;p99"/>
            <p:cNvSpPr/>
            <p:nvPr/>
          </p:nvSpPr>
          <p:spPr>
            <a:xfrm>
              <a:off x="327925" y="1434000"/>
              <a:ext cx="231300" cy="35562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0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Total Copy Number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/>
              <a:t>Beyond the L2R Profile</a:t>
            </a:r>
            <a:endParaRPr sz="2200"/>
          </a:p>
        </p:txBody>
      </p:sp>
      <p:sp>
        <p:nvSpPr>
          <p:cNvPr id="1035" name="Google Shape;1035;p10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01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Using Both L2R and BAF</a:t>
            </a:r>
            <a:endParaRPr/>
          </a:p>
        </p:txBody>
      </p:sp>
      <p:sp>
        <p:nvSpPr>
          <p:cNvPr id="1041" name="Google Shape;1041;p10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descr="H:\pelican\volume03\ws\ugf\bioinfo\Users\Bastien\Presentations\2017\20170411_IFSBM\M2173_K01_CSHD.ASPCF.png" id="1042" name="Google Shape;1042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700" y="675687"/>
            <a:ext cx="8592723" cy="440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02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Modelization of Absolute Copy Number</a:t>
            </a:r>
            <a:endParaRPr b="1"/>
          </a:p>
        </p:txBody>
      </p:sp>
      <p:sp>
        <p:nvSpPr>
          <p:cNvPr id="1048" name="Google Shape;1048;p10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49" name="Google Shape;1049;p102"/>
          <p:cNvSpPr txBox="1"/>
          <p:nvPr>
            <p:ph idx="1" type="body"/>
          </p:nvPr>
        </p:nvSpPr>
        <p:spPr>
          <a:xfrm>
            <a:off x="311700" y="770651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A mathematical combination of </a:t>
            </a:r>
            <a:r>
              <a:rPr b="1" lang="fr"/>
              <a:t>L2R</a:t>
            </a:r>
            <a:r>
              <a:rPr lang="fr"/>
              <a:t> and </a:t>
            </a:r>
            <a:r>
              <a:rPr b="1" lang="fr"/>
              <a:t>BAF/AD</a:t>
            </a:r>
            <a:r>
              <a:rPr lang="fr"/>
              <a:t> signals</a:t>
            </a:r>
            <a:endParaRPr/>
          </a:p>
        </p:txBody>
      </p:sp>
      <p:grpSp>
        <p:nvGrpSpPr>
          <p:cNvPr id="1050" name="Google Shape;1050;p102"/>
          <p:cNvGrpSpPr/>
          <p:nvPr/>
        </p:nvGrpSpPr>
        <p:grpSpPr>
          <a:xfrm>
            <a:off x="228600" y="1316617"/>
            <a:ext cx="8818575" cy="3471796"/>
            <a:chOff x="228600" y="1316650"/>
            <a:chExt cx="8818575" cy="3165675"/>
          </a:xfrm>
        </p:grpSpPr>
        <p:pic>
          <p:nvPicPr>
            <p:cNvPr id="1051" name="Google Shape;1051;p10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8600" y="1316650"/>
              <a:ext cx="7724775" cy="3165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2" name="Google Shape;1052;p102"/>
            <p:cNvSpPr/>
            <p:nvPr/>
          </p:nvSpPr>
          <p:spPr>
            <a:xfrm>
              <a:off x="7923700" y="1772105"/>
              <a:ext cx="940500" cy="964200"/>
            </a:xfrm>
            <a:prstGeom prst="curvedLeftArrow">
              <a:avLst>
                <a:gd fmla="val 11429" name="adj1"/>
                <a:gd fmla="val 30196" name="adj2"/>
                <a:gd fmla="val 27083" name="adj3"/>
              </a:avLst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02"/>
            <p:cNvSpPr/>
            <p:nvPr/>
          </p:nvSpPr>
          <p:spPr>
            <a:xfrm flipH="1" rot="10800000">
              <a:off x="7923700" y="2647175"/>
              <a:ext cx="940500" cy="964200"/>
            </a:xfrm>
            <a:prstGeom prst="curvedLeftArrow">
              <a:avLst>
                <a:gd fmla="val 11429" name="adj1"/>
                <a:gd fmla="val 30196" name="adj2"/>
                <a:gd fmla="val 27083" name="adj3"/>
              </a:avLst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02"/>
            <p:cNvSpPr txBox="1"/>
            <p:nvPr/>
          </p:nvSpPr>
          <p:spPr>
            <a:xfrm>
              <a:off x="4829175" y="4175210"/>
              <a:ext cx="4218000" cy="2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i="1" lang="fr">
                  <a:latin typeface="Calibri"/>
                  <a:ea typeface="Calibri"/>
                  <a:cs typeface="Calibri"/>
                  <a:sym typeface="Calibri"/>
                </a:rPr>
                <a:t>Popova</a:t>
              </a:r>
              <a:r>
                <a:rPr i="1" lang="fr" sz="14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et al., </a:t>
              </a:r>
              <a:r>
                <a:rPr i="1" lang="fr">
                  <a:latin typeface="Calibri"/>
                  <a:ea typeface="Calibri"/>
                  <a:cs typeface="Calibri"/>
                  <a:sym typeface="Calibri"/>
                </a:rPr>
                <a:t>Cancer Res</a:t>
              </a:r>
              <a:r>
                <a:rPr i="1" lang="fr" sz="14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201</a:t>
              </a:r>
              <a:r>
                <a:rPr i="1" lang="fr"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103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Estimation of Global Ploidy and Cellularity</a:t>
            </a:r>
            <a:endParaRPr b="1"/>
          </a:p>
        </p:txBody>
      </p:sp>
      <p:sp>
        <p:nvSpPr>
          <p:cNvPr id="1060" name="Google Shape;1060;p10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61" name="Google Shape;1061;p103"/>
          <p:cNvSpPr txBox="1"/>
          <p:nvPr>
            <p:ph idx="1" type="body"/>
          </p:nvPr>
        </p:nvSpPr>
        <p:spPr>
          <a:xfrm>
            <a:off x="4652475" y="770650"/>
            <a:ext cx="444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fr" sz="1600"/>
              <a:t>Cellularity</a:t>
            </a:r>
            <a:r>
              <a:rPr lang="fr" sz="1600"/>
              <a:t> : dilution of L2R/BAF signals</a:t>
            </a:r>
            <a:endParaRPr sz="1600"/>
          </a:p>
        </p:txBody>
      </p:sp>
      <p:grpSp>
        <p:nvGrpSpPr>
          <p:cNvPr id="1062" name="Google Shape;1062;p103"/>
          <p:cNvGrpSpPr/>
          <p:nvPr/>
        </p:nvGrpSpPr>
        <p:grpSpPr>
          <a:xfrm>
            <a:off x="180677" y="1299127"/>
            <a:ext cx="4134301" cy="3744328"/>
            <a:chOff x="5195225" y="1597575"/>
            <a:chExt cx="3902125" cy="3369626"/>
          </a:xfrm>
        </p:grpSpPr>
        <p:pic>
          <p:nvPicPr>
            <p:cNvPr id="1063" name="Google Shape;1063;p103"/>
            <p:cNvPicPr preferRelativeResize="0"/>
            <p:nvPr/>
          </p:nvPicPr>
          <p:blipFill rotWithShape="1">
            <a:blip r:embed="rId3">
              <a:alphaModFix/>
            </a:blip>
            <a:srcRect b="0" l="0" r="0" t="61687"/>
            <a:stretch/>
          </p:blipFill>
          <p:spPr>
            <a:xfrm>
              <a:off x="5195225" y="3096351"/>
              <a:ext cx="3902125" cy="187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4" name="Google Shape;1064;p103"/>
            <p:cNvPicPr preferRelativeResize="0"/>
            <p:nvPr/>
          </p:nvPicPr>
          <p:blipFill rotWithShape="1">
            <a:blip r:embed="rId3">
              <a:alphaModFix/>
            </a:blip>
            <a:srcRect b="69307" l="0" r="0" t="0"/>
            <a:stretch/>
          </p:blipFill>
          <p:spPr>
            <a:xfrm>
              <a:off x="5195225" y="1597575"/>
              <a:ext cx="3902125" cy="1498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65" name="Google Shape;1065;p103"/>
          <p:cNvGrpSpPr/>
          <p:nvPr/>
        </p:nvGrpSpPr>
        <p:grpSpPr>
          <a:xfrm>
            <a:off x="5131143" y="1164240"/>
            <a:ext cx="3361500" cy="3879121"/>
            <a:chOff x="898100" y="1299075"/>
            <a:chExt cx="3253799" cy="3744325"/>
          </a:xfrm>
        </p:grpSpPr>
        <p:pic>
          <p:nvPicPr>
            <p:cNvPr id="1066" name="Google Shape;1066;p103"/>
            <p:cNvPicPr preferRelativeResize="0"/>
            <p:nvPr/>
          </p:nvPicPr>
          <p:blipFill rotWithShape="1">
            <a:blip r:embed="rId4">
              <a:alphaModFix/>
            </a:blip>
            <a:srcRect b="12556" l="0" r="64736" t="22550"/>
            <a:stretch/>
          </p:blipFill>
          <p:spPr>
            <a:xfrm>
              <a:off x="898100" y="1299075"/>
              <a:ext cx="3218541" cy="1231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7" name="Google Shape;1067;p103"/>
            <p:cNvPicPr preferRelativeResize="0"/>
            <p:nvPr/>
          </p:nvPicPr>
          <p:blipFill rotWithShape="1">
            <a:blip r:embed="rId4">
              <a:alphaModFix/>
            </a:blip>
            <a:srcRect b="12556" l="35332" r="32687" t="22550"/>
            <a:stretch/>
          </p:blipFill>
          <p:spPr>
            <a:xfrm>
              <a:off x="1197591" y="2546110"/>
              <a:ext cx="2919050" cy="1231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8" name="Google Shape;1068;p103"/>
            <p:cNvPicPr preferRelativeResize="0"/>
            <p:nvPr/>
          </p:nvPicPr>
          <p:blipFill rotWithShape="1">
            <a:blip r:embed="rId4">
              <a:alphaModFix/>
            </a:blip>
            <a:srcRect b="12556" l="67245" r="0" t="22550"/>
            <a:stretch/>
          </p:blipFill>
          <p:spPr>
            <a:xfrm>
              <a:off x="1162334" y="3811524"/>
              <a:ext cx="2989565" cy="1231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69" name="Google Shape;1069;p103"/>
          <p:cNvSpPr txBox="1"/>
          <p:nvPr>
            <p:ph idx="1" type="body"/>
          </p:nvPr>
        </p:nvSpPr>
        <p:spPr>
          <a:xfrm>
            <a:off x="494925" y="770650"/>
            <a:ext cx="4134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fr" sz="1600"/>
              <a:t>Ploidy</a:t>
            </a:r>
            <a:r>
              <a:rPr lang="fr" sz="1600"/>
              <a:t> : Width-ponderated TCN</a:t>
            </a:r>
            <a:endParaRPr sz="16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BE0E3"/>
        </a:solidFill>
      </p:bgPr>
    </p:bg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04"/>
          <p:cNvSpPr txBox="1"/>
          <p:nvPr>
            <p:ph type="title"/>
          </p:nvPr>
        </p:nvSpPr>
        <p:spPr>
          <a:xfrm>
            <a:off x="311700" y="127775"/>
            <a:ext cx="8520600" cy="10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9900"/>
                </a:solidFill>
              </a:rPr>
              <a:t>PRACTICE : Absolute Copy Number</a:t>
            </a:r>
            <a:r>
              <a:rPr lang="fr" sz="2600">
                <a:solidFill>
                  <a:srgbClr val="FF9900"/>
                </a:solidFill>
              </a:rPr>
              <a:t> </a:t>
            </a:r>
            <a:r>
              <a:rPr b="1" lang="fr" sz="2600">
                <a:solidFill>
                  <a:srgbClr val="FF9900"/>
                </a:solidFill>
              </a:rPr>
              <a:t>[ASCAT]</a:t>
            </a:r>
            <a:endParaRPr sz="2600">
              <a:solidFill>
                <a:srgbClr val="FF9900"/>
              </a:solidFill>
            </a:endParaRPr>
          </a:p>
        </p:txBody>
      </p:sp>
      <p:sp>
        <p:nvSpPr>
          <p:cNvPr id="1075" name="Google Shape;1075;p104"/>
          <p:cNvSpPr/>
          <p:nvPr/>
        </p:nvSpPr>
        <p:spPr>
          <a:xfrm>
            <a:off x="151300" y="2879000"/>
            <a:ext cx="8852400" cy="129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7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0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77" name="Google Shape;1077;p104"/>
          <p:cNvSpPr txBox="1"/>
          <p:nvPr>
            <p:ph idx="1" type="body"/>
          </p:nvPr>
        </p:nvSpPr>
        <p:spPr>
          <a:xfrm>
            <a:off x="311700" y="1227850"/>
            <a:ext cx="85206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u="sng">
                <a:solidFill>
                  <a:schemeClr val="dk1"/>
                </a:solidFill>
              </a:rPr>
              <a:t>Input data</a:t>
            </a:r>
            <a:r>
              <a:rPr lang="fr" u="sng">
                <a:solidFill>
                  <a:schemeClr val="dk1"/>
                </a:solidFill>
              </a:rPr>
              <a:t> :</a:t>
            </a:r>
            <a:endParaRPr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The </a:t>
            </a:r>
            <a:r>
              <a:rPr b="1" lang="fr">
                <a:solidFill>
                  <a:schemeClr val="dk1"/>
                </a:solidFill>
              </a:rPr>
              <a:t>segmented</a:t>
            </a:r>
            <a:r>
              <a:rPr lang="fr">
                <a:solidFill>
                  <a:schemeClr val="dk1"/>
                </a:solidFill>
              </a:rPr>
              <a:t> data you generated</a:t>
            </a:r>
            <a:r>
              <a:rPr lang="fr">
                <a:solidFill>
                  <a:schemeClr val="dk1"/>
                </a:solidFill>
              </a:rPr>
              <a:t> :</a:t>
            </a:r>
            <a:endParaRPr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~/tp_cna/RESULTS/REDUX/A18R.RDX/</a:t>
            </a:r>
            <a:r>
              <a:rPr b="1"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ASCAT</a:t>
            </a: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b="1"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L2R</a:t>
            </a: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/A18R.RDX.</a:t>
            </a:r>
            <a:r>
              <a:rPr b="1"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SEG.ASCAT</a:t>
            </a: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.RDS</a:t>
            </a:r>
            <a:endParaRPr sz="1600"/>
          </a:p>
        </p:txBody>
      </p:sp>
      <p:sp>
        <p:nvSpPr>
          <p:cNvPr id="1078" name="Google Shape;1078;p104"/>
          <p:cNvSpPr txBox="1"/>
          <p:nvPr/>
        </p:nvSpPr>
        <p:spPr>
          <a:xfrm>
            <a:off x="186150" y="4751825"/>
            <a:ext cx="8613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>
                <a:solidFill>
                  <a:srgbClr val="FF0000"/>
                </a:solidFill>
              </a:rPr>
              <a:t>HELP</a:t>
            </a:r>
            <a:r>
              <a:rPr b="1" i="1" lang="fr">
                <a:solidFill>
                  <a:srgbClr val="FF0000"/>
                </a:solidFill>
              </a:rPr>
              <a:t> :	?ASCN.ff	?ASCN.ASCAT</a:t>
            </a:r>
            <a:endParaRPr b="1" i="1">
              <a:solidFill>
                <a:srgbClr val="FF0000"/>
              </a:solidFill>
            </a:endParaRPr>
          </a:p>
        </p:txBody>
      </p:sp>
      <p:sp>
        <p:nvSpPr>
          <p:cNvPr id="1079" name="Google Shape;1079;p104"/>
          <p:cNvSpPr txBox="1"/>
          <p:nvPr>
            <p:ph idx="1" type="body"/>
          </p:nvPr>
        </p:nvSpPr>
        <p:spPr>
          <a:xfrm>
            <a:off x="235500" y="2904250"/>
            <a:ext cx="8520600" cy="12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ASCN.ff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 sz="16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RDS.file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fr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A18R.RDX/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ASCAT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L2R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/A18R.RDX.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SEG.ASCAT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.RDS</a:t>
            </a:r>
            <a:r>
              <a:rPr lang="fr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fr" sz="16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nsubthread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tree -sh</a:t>
            </a:r>
            <a:r>
              <a:rPr lang="fr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BE0E3"/>
        </a:solidFill>
      </p:bgPr>
    </p:bg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05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FF9900"/>
                </a:solidFill>
              </a:rPr>
              <a:t>PRACTICE : Outputs</a:t>
            </a:r>
            <a:r>
              <a:rPr lang="fr" sz="2600">
                <a:solidFill>
                  <a:srgbClr val="FF9900"/>
                </a:solidFill>
              </a:rPr>
              <a:t> </a:t>
            </a:r>
            <a:r>
              <a:rPr b="1" lang="fr" sz="2600">
                <a:solidFill>
                  <a:srgbClr val="FF9900"/>
                </a:solidFill>
              </a:rPr>
              <a:t>[ASCAT]</a:t>
            </a:r>
            <a:endParaRPr sz="26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0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086" name="Google Shape;108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5351" y="895274"/>
            <a:ext cx="3203550" cy="409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105"/>
          <p:cNvSpPr/>
          <p:nvPr/>
        </p:nvSpPr>
        <p:spPr>
          <a:xfrm rot="-5394892">
            <a:off x="3595687" y="1797199"/>
            <a:ext cx="201900" cy="539100"/>
          </a:xfrm>
          <a:prstGeom prst="downArrow">
            <a:avLst>
              <a:gd fmla="val 50000" name="adj1"/>
              <a:gd fmla="val 133821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BE0E3"/>
        </a:solidFill>
      </p:bgPr>
    </p:bg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06"/>
          <p:cNvSpPr txBox="1"/>
          <p:nvPr>
            <p:ph type="title"/>
          </p:nvPr>
        </p:nvSpPr>
        <p:spPr>
          <a:xfrm>
            <a:off x="311700" y="127775"/>
            <a:ext cx="8520600" cy="10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9900"/>
                </a:solidFill>
              </a:rPr>
              <a:t>PRACTICE</a:t>
            </a:r>
            <a:r>
              <a:rPr lang="fr">
                <a:solidFill>
                  <a:srgbClr val="FF9900"/>
                </a:solidFill>
              </a:rPr>
              <a:t> : Annotation and HTML Report</a:t>
            </a:r>
            <a:r>
              <a:rPr b="1" lang="fr">
                <a:solidFill>
                  <a:srgbClr val="FF9900"/>
                </a:solidFill>
              </a:rPr>
              <a:t> [ASCAT]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1093" name="Google Shape;1093;p10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94" name="Google Shape;1094;p106"/>
          <p:cNvSpPr/>
          <p:nvPr/>
        </p:nvSpPr>
        <p:spPr>
          <a:xfrm>
            <a:off x="-1100" y="3127442"/>
            <a:ext cx="9144000" cy="100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7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06"/>
          <p:cNvSpPr txBox="1"/>
          <p:nvPr>
            <p:ph idx="1" type="body"/>
          </p:nvPr>
        </p:nvSpPr>
        <p:spPr>
          <a:xfrm>
            <a:off x="311700" y="1227850"/>
            <a:ext cx="8520600" cy="13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u="sng">
                <a:solidFill>
                  <a:schemeClr val="dk1"/>
                </a:solidFill>
              </a:rPr>
              <a:t>Input data</a:t>
            </a:r>
            <a:r>
              <a:rPr lang="fr" u="sng">
                <a:solidFill>
                  <a:schemeClr val="dk1"/>
                </a:solidFill>
              </a:rPr>
              <a:t> :</a:t>
            </a:r>
            <a:endParaRPr u="sng">
              <a:solidFill>
                <a:schemeClr val="dk1"/>
              </a:solidFill>
            </a:endParaRPr>
          </a:p>
          <a:p>
            <a:pPr indent="-342900" lvl="0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The </a:t>
            </a:r>
            <a:r>
              <a:rPr b="1" lang="fr">
                <a:solidFill>
                  <a:schemeClr val="dk1"/>
                </a:solidFill>
              </a:rPr>
              <a:t>segmented</a:t>
            </a:r>
            <a:r>
              <a:rPr lang="fr">
                <a:solidFill>
                  <a:schemeClr val="dk1"/>
                </a:solidFill>
              </a:rPr>
              <a:t> data you generated :</a:t>
            </a:r>
            <a:endParaRPr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~/tp_cna/RESULTS/REDUX/A18R.RDX/</a:t>
            </a:r>
            <a:r>
              <a:rPr b="1"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ASCAT</a:t>
            </a: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b="1"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L2R</a:t>
            </a: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/A18R.RDX.</a:t>
            </a:r>
            <a:r>
              <a:rPr b="1"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SEG.ASCAT</a:t>
            </a: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.RDS</a:t>
            </a:r>
            <a:endParaRPr sz="16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96" name="Google Shape;1096;p106"/>
          <p:cNvSpPr txBox="1"/>
          <p:nvPr/>
        </p:nvSpPr>
        <p:spPr>
          <a:xfrm>
            <a:off x="186150" y="4751825"/>
            <a:ext cx="8613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>
                <a:solidFill>
                  <a:srgbClr val="FF0000"/>
                </a:solidFill>
              </a:rPr>
              <a:t>HELP</a:t>
            </a:r>
            <a:r>
              <a:rPr b="1" i="1" lang="fr">
                <a:solidFill>
                  <a:srgbClr val="FF0000"/>
                </a:solidFill>
              </a:rPr>
              <a:t> :	?Annotate.ff	?Annotate</a:t>
            </a:r>
            <a:endParaRPr b="1" i="1">
              <a:solidFill>
                <a:srgbClr val="FF0000"/>
              </a:solidFill>
            </a:endParaRPr>
          </a:p>
        </p:txBody>
      </p:sp>
      <p:sp>
        <p:nvSpPr>
          <p:cNvPr id="1097" name="Google Shape;1097;p106"/>
          <p:cNvSpPr txBox="1"/>
          <p:nvPr/>
        </p:nvSpPr>
        <p:spPr>
          <a:xfrm>
            <a:off x="152400" y="3118857"/>
            <a:ext cx="9066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Annotate.ff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 sz="16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RDS.file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fr" sz="1600">
                <a:solidFill>
                  <a:srgbClr val="0000FF"/>
                </a:solidFill>
              </a:rPr>
              <a:t>"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A18R.RDX/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ASCAT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/L2R/A18R.RDX.SEG.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ASCAT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.RDS</a:t>
            </a:r>
            <a:r>
              <a:rPr lang="fr" sz="1600">
                <a:solidFill>
                  <a:srgbClr val="0000FF"/>
                </a:solidFill>
              </a:rPr>
              <a:t>"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(“tree -sh”)</a:t>
            </a:r>
            <a:endParaRPr sz="16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BE0E3"/>
        </a:solidFill>
      </p:bgPr>
    </p:bg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107"/>
          <p:cNvSpPr txBox="1"/>
          <p:nvPr>
            <p:ph type="title"/>
          </p:nvPr>
        </p:nvSpPr>
        <p:spPr>
          <a:xfrm>
            <a:off x="311700" y="-24625"/>
            <a:ext cx="85206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FF9900"/>
                </a:solidFill>
              </a:rPr>
              <a:t>PRACTICE : Outputs</a:t>
            </a:r>
            <a:r>
              <a:rPr lang="fr" sz="2600">
                <a:solidFill>
                  <a:srgbClr val="FF9900"/>
                </a:solidFill>
              </a:rPr>
              <a:t> </a:t>
            </a:r>
            <a:r>
              <a:rPr b="1" lang="fr" sz="2600">
                <a:solidFill>
                  <a:srgbClr val="FF9900"/>
                </a:solidFill>
              </a:rPr>
              <a:t>[ASCAT]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10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104" name="Google Shape;1104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0675" y="909675"/>
            <a:ext cx="3471175" cy="417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107"/>
          <p:cNvSpPr/>
          <p:nvPr/>
        </p:nvSpPr>
        <p:spPr>
          <a:xfrm rot="-5394892">
            <a:off x="3154751" y="2865100"/>
            <a:ext cx="201900" cy="964200"/>
          </a:xfrm>
          <a:prstGeom prst="downArrow">
            <a:avLst>
              <a:gd fmla="val 50000" name="adj1"/>
              <a:gd fmla="val 133821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107"/>
          <p:cNvSpPr/>
          <p:nvPr/>
        </p:nvSpPr>
        <p:spPr>
          <a:xfrm rot="-5394892">
            <a:off x="3367087" y="3878467"/>
            <a:ext cx="201900" cy="539100"/>
          </a:xfrm>
          <a:prstGeom prst="downArrow">
            <a:avLst>
              <a:gd fmla="val 50000" name="adj1"/>
              <a:gd fmla="val 133821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107"/>
          <p:cNvSpPr/>
          <p:nvPr/>
        </p:nvSpPr>
        <p:spPr>
          <a:xfrm rot="-5394892">
            <a:off x="3367087" y="4038343"/>
            <a:ext cx="201900" cy="539100"/>
          </a:xfrm>
          <a:prstGeom prst="downArrow">
            <a:avLst>
              <a:gd fmla="val 50000" name="adj1"/>
              <a:gd fmla="val 133821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107"/>
          <p:cNvSpPr/>
          <p:nvPr/>
        </p:nvSpPr>
        <p:spPr>
          <a:xfrm rot="-5394892">
            <a:off x="3367087" y="2445619"/>
            <a:ext cx="201900" cy="539100"/>
          </a:xfrm>
          <a:prstGeom prst="downArrow">
            <a:avLst>
              <a:gd fmla="val 50000" name="adj1"/>
              <a:gd fmla="val 133821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5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Copy Number Alterations (and Cancer)</a:t>
            </a:r>
            <a:endParaRPr/>
          </a:p>
        </p:txBody>
      </p:sp>
      <p:sp>
        <p:nvSpPr>
          <p:cNvPr id="247" name="Google Shape;247;p4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48" name="Google Shape;248;p45"/>
          <p:cNvPicPr preferRelativeResize="0"/>
          <p:nvPr/>
        </p:nvPicPr>
        <p:blipFill rotWithShape="1">
          <a:blip r:embed="rId3">
            <a:alphaModFix/>
          </a:blip>
          <a:srcRect b="0" l="46314" r="0" t="0"/>
          <a:stretch/>
        </p:blipFill>
        <p:spPr>
          <a:xfrm>
            <a:off x="215200" y="2856611"/>
            <a:ext cx="3843150" cy="23059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9" name="Google Shape;249;p45"/>
          <p:cNvGrpSpPr/>
          <p:nvPr/>
        </p:nvGrpSpPr>
        <p:grpSpPr>
          <a:xfrm>
            <a:off x="4134550" y="1128725"/>
            <a:ext cx="4926350" cy="3528625"/>
            <a:chOff x="7017050" y="3483350"/>
            <a:chExt cx="4926350" cy="3528625"/>
          </a:xfrm>
        </p:grpSpPr>
        <p:pic>
          <p:nvPicPr>
            <p:cNvPr descr="A picture containing diagram&#10;&#10;Description automatically generated" id="250" name="Google Shape;250;p45"/>
            <p:cNvPicPr preferRelativeResize="0"/>
            <p:nvPr/>
          </p:nvPicPr>
          <p:blipFill rotWithShape="1">
            <a:blip r:embed="rId4">
              <a:alphaModFix/>
            </a:blip>
            <a:srcRect b="30916" l="0" r="4361" t="36220"/>
            <a:stretch/>
          </p:blipFill>
          <p:spPr>
            <a:xfrm>
              <a:off x="7017050" y="3483350"/>
              <a:ext cx="4926350" cy="186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diagram&#10;&#10;Description automatically generated" id="251" name="Google Shape;251;p45"/>
            <p:cNvPicPr preferRelativeResize="0"/>
            <p:nvPr/>
          </p:nvPicPr>
          <p:blipFill rotWithShape="1">
            <a:blip r:embed="rId4">
              <a:alphaModFix/>
            </a:blip>
            <a:srcRect b="175" l="1295" r="6180" t="69612"/>
            <a:stretch/>
          </p:blipFill>
          <p:spPr>
            <a:xfrm>
              <a:off x="7017050" y="5351175"/>
              <a:ext cx="4926350" cy="166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2" name="Google Shape;252;p45"/>
          <p:cNvPicPr preferRelativeResize="0"/>
          <p:nvPr/>
        </p:nvPicPr>
        <p:blipFill rotWithShape="1">
          <a:blip r:embed="rId3">
            <a:alphaModFix/>
          </a:blip>
          <a:srcRect b="0" l="0" r="59038" t="0"/>
          <a:stretch/>
        </p:blipFill>
        <p:spPr>
          <a:xfrm>
            <a:off x="147625" y="758500"/>
            <a:ext cx="2695725" cy="2119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108"/>
          <p:cNvSpPr txBox="1"/>
          <p:nvPr>
            <p:ph type="title"/>
          </p:nvPr>
        </p:nvSpPr>
        <p:spPr>
          <a:xfrm>
            <a:off x="1378500" y="1212050"/>
            <a:ext cx="6319800" cy="27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BONUS 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Segmentation of Complete WES Data</a:t>
            </a:r>
            <a:endParaRPr/>
          </a:p>
        </p:txBody>
      </p:sp>
      <p:sp>
        <p:nvSpPr>
          <p:cNvPr id="1114" name="Google Shape;1114;p10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BE0E3"/>
        </a:solidFill>
      </p:bgPr>
    </p:bg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09"/>
          <p:cNvSpPr txBox="1"/>
          <p:nvPr>
            <p:ph type="title"/>
          </p:nvPr>
        </p:nvSpPr>
        <p:spPr>
          <a:xfrm>
            <a:off x="311700" y="127775"/>
            <a:ext cx="8750700" cy="10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FF9900"/>
                </a:solidFill>
              </a:rPr>
              <a:t>PRACTICE : Complete Pre-normalized WES Data</a:t>
            </a:r>
            <a:r>
              <a:rPr b="1" lang="fr">
                <a:solidFill>
                  <a:srgbClr val="FF9900"/>
                </a:solidFill>
              </a:rPr>
              <a:t> [ASCAT]</a:t>
            </a:r>
            <a:endParaRPr b="1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10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121" name="Google Shape;1121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2000" y="757491"/>
            <a:ext cx="2780400" cy="3518347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109"/>
          <p:cNvSpPr txBox="1"/>
          <p:nvPr>
            <p:ph idx="1" type="body"/>
          </p:nvPr>
        </p:nvSpPr>
        <p:spPr>
          <a:xfrm>
            <a:off x="6900" y="1130850"/>
            <a:ext cx="5696400" cy="18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dk1"/>
                </a:solidFill>
              </a:rPr>
              <a:t>Input data</a:t>
            </a:r>
            <a:r>
              <a:rPr lang="fr" u="sng">
                <a:solidFill>
                  <a:schemeClr val="dk1"/>
                </a:solidFill>
              </a:rPr>
              <a:t> :</a:t>
            </a:r>
            <a:endParaRPr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fr">
                <a:solidFill>
                  <a:schemeClr val="dk1"/>
                </a:solidFill>
              </a:rPr>
              <a:t>Binned</a:t>
            </a:r>
            <a:r>
              <a:rPr lang="fr">
                <a:solidFill>
                  <a:schemeClr val="dk1"/>
                </a:solidFill>
              </a:rPr>
              <a:t> datasets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lang="fr">
                <a:solidFill>
                  <a:schemeClr val="dk1"/>
                </a:solidFill>
              </a:rPr>
              <a:t>“GC%” &amp; “Wave” packs corresponding to </a:t>
            </a:r>
            <a:r>
              <a:rPr b="1" lang="fr">
                <a:solidFill>
                  <a:schemeClr val="dk1"/>
                </a:solidFill>
              </a:rPr>
              <a:t>all WES regions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123" name="Google Shape;1123;p109"/>
          <p:cNvSpPr/>
          <p:nvPr/>
        </p:nvSpPr>
        <p:spPr>
          <a:xfrm>
            <a:off x="6365786" y="997987"/>
            <a:ext cx="300000" cy="2863500"/>
          </a:xfrm>
          <a:prstGeom prst="curvedRightArrow">
            <a:avLst>
              <a:gd fmla="val 22237" name="adj1"/>
              <a:gd fmla="val 63402" name="adj2"/>
              <a:gd fmla="val 25000" name="adj3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</a:t>
            </a:r>
            <a:endParaRPr/>
          </a:p>
        </p:txBody>
      </p:sp>
      <p:sp>
        <p:nvSpPr>
          <p:cNvPr id="1124" name="Google Shape;1124;p109"/>
          <p:cNvSpPr txBox="1"/>
          <p:nvPr>
            <p:ph idx="1" type="body"/>
          </p:nvPr>
        </p:nvSpPr>
        <p:spPr>
          <a:xfrm>
            <a:off x="6900" y="2601425"/>
            <a:ext cx="6275100" cy="28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dk1"/>
                </a:solidFill>
              </a:rPr>
              <a:t>Exercise :</a:t>
            </a:r>
            <a:endParaRPr u="sng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">
                <a:solidFill>
                  <a:schemeClr val="dk1"/>
                </a:solidFill>
              </a:rPr>
              <a:t>In a shell</a:t>
            </a:r>
            <a:r>
              <a:rPr lang="fr">
                <a:solidFill>
                  <a:schemeClr val="dk1"/>
                </a:solidFill>
              </a:rPr>
              <a:t>, </a:t>
            </a:r>
            <a:r>
              <a:rPr b="1" lang="fr">
                <a:solidFill>
                  <a:schemeClr val="dk1"/>
                </a:solidFill>
              </a:rPr>
              <a:t>copy</a:t>
            </a:r>
            <a:r>
              <a:rPr lang="fr">
                <a:solidFill>
                  <a:schemeClr val="dk1"/>
                </a:solidFill>
              </a:rPr>
              <a:t> the content of </a:t>
            </a:r>
            <a:r>
              <a:rPr lang="fr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~/tp_cna/</a:t>
            </a:r>
            <a:r>
              <a:rPr b="1" lang="fr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fr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/FULL</a:t>
            </a:r>
            <a:r>
              <a:rPr lang="fr">
                <a:solidFill>
                  <a:schemeClr val="dk1"/>
                </a:solidFill>
              </a:rPr>
              <a:t> into  </a:t>
            </a:r>
            <a:r>
              <a:rPr lang="fr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~/tp_cna/</a:t>
            </a:r>
            <a:r>
              <a:rPr b="1" lang="fr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RESULTS</a:t>
            </a:r>
            <a:r>
              <a:rPr lang="fr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/FULL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">
                <a:solidFill>
                  <a:schemeClr val="dk1"/>
                </a:solidFill>
              </a:rPr>
              <a:t>In</a:t>
            </a:r>
            <a:r>
              <a:rPr lang="fr">
                <a:solidFill>
                  <a:schemeClr val="dk1"/>
                </a:solidFill>
              </a:rPr>
              <a:t> R/Rstudio, set the working directory to </a:t>
            </a:r>
            <a:r>
              <a:rPr lang="fr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~/tp_cna/</a:t>
            </a:r>
            <a:r>
              <a:rPr b="1" lang="fr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RESULTS</a:t>
            </a:r>
            <a:r>
              <a:rPr lang="fr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/FULL/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25" name="Google Shape;1125;p109"/>
          <p:cNvSpPr/>
          <p:nvPr/>
        </p:nvSpPr>
        <p:spPr>
          <a:xfrm>
            <a:off x="6299190" y="817041"/>
            <a:ext cx="2780400" cy="11988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109"/>
          <p:cNvSpPr/>
          <p:nvPr/>
        </p:nvSpPr>
        <p:spPr>
          <a:xfrm>
            <a:off x="6299190" y="2585383"/>
            <a:ext cx="2780400" cy="6132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27" name="Google Shape;1127;p109"/>
          <p:cNvCxnSpPr/>
          <p:nvPr/>
        </p:nvCxnSpPr>
        <p:spPr>
          <a:xfrm flipH="1" rot="10800000">
            <a:off x="2787350" y="1389650"/>
            <a:ext cx="3390900" cy="4875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8" name="Google Shape;1128;p109"/>
          <p:cNvCxnSpPr/>
          <p:nvPr/>
        </p:nvCxnSpPr>
        <p:spPr>
          <a:xfrm>
            <a:off x="4773800" y="2360625"/>
            <a:ext cx="1525200" cy="6420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9" name="Google Shape;1129;p109"/>
          <p:cNvSpPr txBox="1"/>
          <p:nvPr/>
        </p:nvSpPr>
        <p:spPr>
          <a:xfrm>
            <a:off x="-22175" y="4310650"/>
            <a:ext cx="8359800" cy="12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lang="fr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Reproduced all the analysis steps performed earlierly</a:t>
            </a:r>
            <a:r>
              <a:rPr lang="fr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(since </a:t>
            </a:r>
            <a:r>
              <a:rPr b="1" lang="fr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normalization</a:t>
            </a:r>
            <a:r>
              <a:rPr lang="fr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) on these samples, still using </a:t>
            </a:r>
            <a:r>
              <a:rPr b="1" lang="fr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ASCAT</a:t>
            </a:r>
            <a:r>
              <a:rPr lang="fr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BE0E3"/>
        </a:solidFill>
      </p:bgPr>
    </p:bg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110"/>
          <p:cNvSpPr/>
          <p:nvPr/>
        </p:nvSpPr>
        <p:spPr>
          <a:xfrm>
            <a:off x="151300" y="1308200"/>
            <a:ext cx="8852400" cy="934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7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110"/>
          <p:cNvSpPr/>
          <p:nvPr/>
        </p:nvSpPr>
        <p:spPr>
          <a:xfrm>
            <a:off x="151300" y="3110795"/>
            <a:ext cx="8852400" cy="521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7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110"/>
          <p:cNvSpPr/>
          <p:nvPr/>
        </p:nvSpPr>
        <p:spPr>
          <a:xfrm>
            <a:off x="151300" y="2406573"/>
            <a:ext cx="8852400" cy="521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7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110"/>
          <p:cNvSpPr txBox="1"/>
          <p:nvPr>
            <p:ph idx="1" type="body"/>
          </p:nvPr>
        </p:nvSpPr>
        <p:spPr>
          <a:xfrm>
            <a:off x="159300" y="1304050"/>
            <a:ext cx="8984700" cy="9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WES.Normalize.ff.Batch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 sz="16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BINpack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fr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fr" sz="17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../..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/RESOURCES/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FULL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/SSCREp_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FULL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_b50.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GC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.rda</a:t>
            </a:r>
            <a:r>
              <a:rPr lang="fr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fr" sz="16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wave.rda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fr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../../RESOURCES/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FULL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/SSCREp_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FULL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_b50.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Wave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.rda</a:t>
            </a:r>
            <a:r>
              <a:rPr lang="fr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fr" sz="16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wave.renorm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fr" sz="16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nthread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38" name="Google Shape;1138;p110"/>
          <p:cNvSpPr txBox="1"/>
          <p:nvPr>
            <p:ph type="title"/>
          </p:nvPr>
        </p:nvSpPr>
        <p:spPr>
          <a:xfrm>
            <a:off x="311700" y="-24625"/>
            <a:ext cx="8520600" cy="9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FF9900"/>
                </a:solidFill>
              </a:rPr>
              <a:t>PRACTICE : </a:t>
            </a:r>
            <a:r>
              <a:rPr lang="fr">
                <a:solidFill>
                  <a:srgbClr val="FF9900"/>
                </a:solidFill>
              </a:rPr>
              <a:t>Complete Pre-normalized WES Data</a:t>
            </a:r>
            <a:r>
              <a:rPr b="1" lang="fr">
                <a:solidFill>
                  <a:srgbClr val="FF9900"/>
                </a:solidFill>
              </a:rPr>
              <a:t> [ASCAT]</a:t>
            </a:r>
            <a:endParaRPr b="1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110"/>
          <p:cNvSpPr/>
          <p:nvPr/>
        </p:nvSpPr>
        <p:spPr>
          <a:xfrm>
            <a:off x="151300" y="4495100"/>
            <a:ext cx="8852400" cy="56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7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110"/>
          <p:cNvSpPr txBox="1"/>
          <p:nvPr>
            <p:ph idx="12" type="sldNum"/>
          </p:nvPr>
        </p:nvSpPr>
        <p:spPr>
          <a:xfrm>
            <a:off x="8548650" y="4511173"/>
            <a:ext cx="548700" cy="6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41" name="Google Shape;1141;p110"/>
          <p:cNvSpPr txBox="1"/>
          <p:nvPr/>
        </p:nvSpPr>
        <p:spPr>
          <a:xfrm>
            <a:off x="102325" y="913525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Trebuchet MS"/>
                <a:ea typeface="Trebuchet MS"/>
                <a:cs typeface="Trebuchet MS"/>
                <a:sym typeface="Trebuchet MS"/>
              </a:rPr>
              <a:t>To make it faster, we will perform it using </a:t>
            </a:r>
            <a:r>
              <a:rPr b="1" lang="fr" sz="1800">
                <a:latin typeface="Trebuchet MS"/>
                <a:ea typeface="Trebuchet MS"/>
                <a:cs typeface="Trebuchet MS"/>
                <a:sym typeface="Trebuchet MS"/>
              </a:rPr>
              <a:t>multiple threads</a:t>
            </a:r>
            <a:r>
              <a:rPr lang="fr" sz="1800">
                <a:latin typeface="Trebuchet MS"/>
                <a:ea typeface="Trebuchet MS"/>
                <a:cs typeface="Trebuchet MS"/>
                <a:sym typeface="Trebuchet MS"/>
              </a:rPr>
              <a:t> (CPUs)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2" name="Google Shape;1142;p110"/>
          <p:cNvSpPr txBox="1"/>
          <p:nvPr/>
        </p:nvSpPr>
        <p:spPr>
          <a:xfrm>
            <a:off x="152400" y="3603926"/>
            <a:ext cx="89328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WARNING</a:t>
            </a:r>
            <a:r>
              <a:rPr lang="fr" sz="16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 : </a:t>
            </a:r>
            <a:r>
              <a:rPr b="1" lang="fr" sz="16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DO NOT</a:t>
            </a:r>
            <a:r>
              <a:rPr lang="fr" sz="16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 use the </a:t>
            </a:r>
            <a:r>
              <a:rPr b="1" lang="fr" sz="16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nsubthread </a:t>
            </a:r>
            <a:r>
              <a:rPr lang="fr" sz="16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parameter seen in your preceding use of the </a:t>
            </a:r>
            <a:r>
              <a:rPr b="1" lang="fr" sz="16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A</a:t>
            </a:r>
            <a:r>
              <a:rPr b="1" lang="fr" sz="16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SCN.ff()</a:t>
            </a:r>
            <a:r>
              <a:rPr lang="fr" sz="16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 function : this would run the analysis using 4 x 4 = </a:t>
            </a:r>
            <a:r>
              <a:rPr b="1" lang="fr" sz="16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16</a:t>
            </a:r>
            <a:r>
              <a:rPr lang="fr" sz="16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 CPUs, but you did not requested it to the le cluster scheduler ! </a:t>
            </a:r>
            <a:endParaRPr sz="1600"/>
          </a:p>
        </p:txBody>
      </p:sp>
      <p:sp>
        <p:nvSpPr>
          <p:cNvPr id="1143" name="Google Shape;1143;p110"/>
          <p:cNvSpPr txBox="1"/>
          <p:nvPr/>
        </p:nvSpPr>
        <p:spPr>
          <a:xfrm>
            <a:off x="152400" y="3209173"/>
            <a:ext cx="88524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ASCN.ff.Batch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 sz="1600">
                <a:solidFill>
                  <a:srgbClr val="674EA7"/>
                </a:solidFill>
                <a:latin typeface="Consolas"/>
                <a:ea typeface="Consolas"/>
                <a:cs typeface="Consolas"/>
                <a:sym typeface="Consolas"/>
              </a:rPr>
              <a:t>RDS.files 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 list.files(pattern = </a:t>
            </a:r>
            <a:r>
              <a:rPr lang="fr" sz="1600">
                <a:solidFill>
                  <a:srgbClr val="0000FF"/>
                </a:solidFill>
              </a:rPr>
              <a:t>"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SEG.ASCAT.RDS</a:t>
            </a:r>
            <a:r>
              <a:rPr lang="fr" sz="1600">
                <a:solidFill>
                  <a:srgbClr val="0000FF"/>
                </a:solidFill>
              </a:rPr>
              <a:t>"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, recursive = TRUE), </a:t>
            </a:r>
            <a:r>
              <a:rPr lang="fr" sz="16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nthread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44" name="Google Shape;1144;p110"/>
          <p:cNvSpPr txBox="1"/>
          <p:nvPr/>
        </p:nvSpPr>
        <p:spPr>
          <a:xfrm>
            <a:off x="152400" y="4658535"/>
            <a:ext cx="89328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Annotate.ff.Batch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 sz="1600">
                <a:solidFill>
                  <a:srgbClr val="674EA7"/>
                </a:solidFill>
                <a:latin typeface="Consolas"/>
                <a:ea typeface="Consolas"/>
                <a:cs typeface="Consolas"/>
                <a:sym typeface="Consolas"/>
              </a:rPr>
              <a:t>RDS.files 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 list.files(pattern = </a:t>
            </a:r>
            <a:r>
              <a:rPr lang="fr" sz="1600">
                <a:solidFill>
                  <a:srgbClr val="0000FF"/>
                </a:solidFill>
              </a:rPr>
              <a:t>"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SEG.ASCAT.RDS</a:t>
            </a:r>
            <a:r>
              <a:rPr lang="fr" sz="1600">
                <a:solidFill>
                  <a:srgbClr val="0000FF"/>
                </a:solidFill>
              </a:rPr>
              <a:t>"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, recursive = TRUE), </a:t>
            </a:r>
            <a:r>
              <a:rPr lang="fr" sz="16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nthread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45" name="Google Shape;1145;p110"/>
          <p:cNvSpPr txBox="1"/>
          <p:nvPr>
            <p:ph idx="1" type="body"/>
          </p:nvPr>
        </p:nvSpPr>
        <p:spPr>
          <a:xfrm>
            <a:off x="171400" y="2330022"/>
            <a:ext cx="8984700" cy="6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Segment.ff.Batch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 sz="16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segmenter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fr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ASCAT</a:t>
            </a:r>
            <a:r>
              <a:rPr lang="fr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fr" sz="16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smooth.k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5, </a:t>
            </a:r>
            <a:r>
              <a:rPr lang="fr" sz="16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nrf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1, </a:t>
            </a:r>
            <a:r>
              <a:rPr lang="fr" sz="16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SER.pen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5, </a:t>
            </a:r>
            <a:r>
              <a:rPr lang="fr" sz="16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nthread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11"/>
          <p:cNvSpPr txBox="1"/>
          <p:nvPr>
            <p:ph type="title"/>
          </p:nvPr>
        </p:nvSpPr>
        <p:spPr>
          <a:xfrm>
            <a:off x="1378500" y="1212050"/>
            <a:ext cx="6319800" cy="27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BONUS 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Comparison with microarray profiles</a:t>
            </a:r>
            <a:endParaRPr/>
          </a:p>
        </p:txBody>
      </p:sp>
      <p:sp>
        <p:nvSpPr>
          <p:cNvPr id="1151" name="Google Shape;1151;p11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BE0E3"/>
        </a:solidFill>
      </p:bgPr>
    </p:bg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12"/>
          <p:cNvSpPr txBox="1"/>
          <p:nvPr>
            <p:ph type="title"/>
          </p:nvPr>
        </p:nvSpPr>
        <p:spPr>
          <a:xfrm>
            <a:off x="311700" y="127775"/>
            <a:ext cx="726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9900"/>
                </a:solidFill>
              </a:rPr>
              <a:t>PRACTICE : </a:t>
            </a:r>
            <a:r>
              <a:rPr lang="fr">
                <a:solidFill>
                  <a:srgbClr val="FF9900"/>
                </a:solidFill>
              </a:rPr>
              <a:t>Affymetrix snp6.0 M</a:t>
            </a:r>
            <a:r>
              <a:rPr lang="fr">
                <a:solidFill>
                  <a:srgbClr val="FF9900"/>
                </a:solidFill>
              </a:rPr>
              <a:t>icroarrays Results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1157" name="Google Shape;1157;p11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58" name="Google Shape;1158;p112"/>
          <p:cNvSpPr txBox="1"/>
          <p:nvPr>
            <p:ph idx="1" type="body"/>
          </p:nvPr>
        </p:nvSpPr>
        <p:spPr>
          <a:xfrm>
            <a:off x="311700" y="1151650"/>
            <a:ext cx="8785800" cy="3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dk1"/>
                </a:solidFill>
              </a:rPr>
              <a:t>Result files</a:t>
            </a:r>
            <a:r>
              <a:rPr lang="fr" u="sng">
                <a:solidFill>
                  <a:schemeClr val="dk1"/>
                </a:solidFill>
              </a:rPr>
              <a:t> :</a:t>
            </a:r>
            <a:endParaRPr u="sng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nsolas"/>
              <a:buChar char="●"/>
            </a:pPr>
            <a:r>
              <a:rPr lang="fr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/shared/projects/ebai2021_n2/correction/dna_seq/tp_cna</a:t>
            </a:r>
            <a:r>
              <a:rPr lang="fr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/SNP6/A0E0_snp6/</a:t>
            </a:r>
            <a:endParaRPr sz="1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nsolas"/>
              <a:buChar char="●"/>
            </a:pPr>
            <a:r>
              <a:rPr lang="fr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/shared/projects/ebai2021_n2/correction/dna_seq/tp_cna/</a:t>
            </a:r>
            <a:r>
              <a:rPr lang="fr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SNP6/A18R_snp6/</a:t>
            </a:r>
            <a:endParaRPr sz="1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nsolas"/>
              <a:buChar char="●"/>
            </a:pPr>
            <a:r>
              <a:rPr lang="fr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/shared/projects/ebai2021_n2/correction/dna_seq/tp_cna</a:t>
            </a:r>
            <a:r>
              <a:rPr lang="fr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/SNP6/A1LG_snp6/</a:t>
            </a:r>
            <a:endParaRPr sz="1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nsolas"/>
              <a:buChar char="●"/>
            </a:pPr>
            <a:r>
              <a:rPr lang="fr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/shared/projects/ebai2021_n2/correction/dna_seq/tp_cna</a:t>
            </a:r>
            <a:r>
              <a:rPr lang="fr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/SNP6/A2BK_snp6/</a:t>
            </a:r>
            <a:endParaRPr sz="1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dk1"/>
                </a:solidFill>
              </a:rPr>
              <a:t>Exercise :</a:t>
            </a:r>
            <a:endParaRPr u="sng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">
                <a:solidFill>
                  <a:schemeClr val="dk1"/>
                </a:solidFill>
              </a:rPr>
              <a:t>Compare, thanks to plots and the HTML report, the segmentation results obtained from WES and SNP6 for the same samples.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i="1" lang="fr">
                <a:solidFill>
                  <a:schemeClr val="dk1"/>
                </a:solidFill>
              </a:rPr>
              <a:t>NOTE : Expected WES results are also available here :</a:t>
            </a:r>
            <a:endParaRPr i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/shared/projects/ebai2021_n2/correction/dna_seq/tp_cna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/WES/REDUX/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nsolas"/>
              <a:buChar char="○"/>
            </a:pP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/shared/projects/ebai2021_n2/correction/dna_seq/tp_cna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/WES/FULL/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159" name="Google Shape;1159;p112"/>
          <p:cNvGrpSpPr/>
          <p:nvPr/>
        </p:nvGrpSpPr>
        <p:grpSpPr>
          <a:xfrm rot="-776387">
            <a:off x="7624744" y="247778"/>
            <a:ext cx="1474183" cy="636103"/>
            <a:chOff x="243125" y="4222425"/>
            <a:chExt cx="1775736" cy="739908"/>
          </a:xfrm>
        </p:grpSpPr>
        <p:sp>
          <p:nvSpPr>
            <p:cNvPr id="1160" name="Google Shape;1160;p112"/>
            <p:cNvSpPr/>
            <p:nvPr/>
          </p:nvSpPr>
          <p:spPr>
            <a:xfrm>
              <a:off x="243125" y="4222425"/>
              <a:ext cx="1775736" cy="739908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61" name="Google Shape;1161;p112"/>
            <p:cNvSpPr txBox="1"/>
            <p:nvPr/>
          </p:nvSpPr>
          <p:spPr>
            <a:xfrm rot="-390495">
              <a:off x="442061" y="4421012"/>
              <a:ext cx="1310143" cy="261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800">
                  <a:solidFill>
                    <a:srgbClr val="FF0000"/>
                  </a:solidFill>
                </a:rPr>
                <a:t>BONUS</a:t>
              </a:r>
              <a:endParaRPr b="1" sz="18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13"/>
          <p:cNvSpPr txBox="1"/>
          <p:nvPr>
            <p:ph type="title"/>
          </p:nvPr>
        </p:nvSpPr>
        <p:spPr>
          <a:xfrm>
            <a:off x="1378500" y="1212050"/>
            <a:ext cx="6319800" cy="27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BONUS 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WES with another segmenter : FACETS</a:t>
            </a:r>
            <a:endParaRPr/>
          </a:p>
        </p:txBody>
      </p:sp>
      <p:sp>
        <p:nvSpPr>
          <p:cNvPr id="1167" name="Google Shape;1167;p11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BE0E3"/>
        </a:solidFill>
      </p:bgPr>
    </p:bg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114"/>
          <p:cNvSpPr txBox="1"/>
          <p:nvPr>
            <p:ph type="title"/>
          </p:nvPr>
        </p:nvSpPr>
        <p:spPr>
          <a:xfrm>
            <a:off x="311700" y="127775"/>
            <a:ext cx="8520600" cy="9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9900"/>
                </a:solidFill>
              </a:rPr>
              <a:t>PRACTICE</a:t>
            </a:r>
            <a:r>
              <a:rPr lang="fr">
                <a:solidFill>
                  <a:srgbClr val="FF9900"/>
                </a:solidFill>
              </a:rPr>
              <a:t> : Segmentation &amp; calling </a:t>
            </a:r>
            <a:r>
              <a:rPr b="1" lang="fr">
                <a:solidFill>
                  <a:srgbClr val="FF9900"/>
                </a:solidFill>
              </a:rPr>
              <a:t>[FACETS]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1173" name="Google Shape;1173;p114"/>
          <p:cNvSpPr/>
          <p:nvPr/>
        </p:nvSpPr>
        <p:spPr>
          <a:xfrm>
            <a:off x="151300" y="3031400"/>
            <a:ext cx="8852400" cy="797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7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11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75" name="Google Shape;1175;p114"/>
          <p:cNvSpPr txBox="1"/>
          <p:nvPr>
            <p:ph idx="1" type="body"/>
          </p:nvPr>
        </p:nvSpPr>
        <p:spPr>
          <a:xfrm>
            <a:off x="311700" y="1151650"/>
            <a:ext cx="8520600" cy="21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dk1"/>
                </a:solidFill>
              </a:rPr>
              <a:t>Input data</a:t>
            </a:r>
            <a:r>
              <a:rPr lang="fr" u="sng">
                <a:solidFill>
                  <a:schemeClr val="dk1"/>
                </a:solidFill>
              </a:rPr>
              <a:t> :</a:t>
            </a:r>
            <a:endParaRPr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The </a:t>
            </a:r>
            <a:r>
              <a:rPr b="1" lang="fr">
                <a:solidFill>
                  <a:schemeClr val="dk1"/>
                </a:solidFill>
              </a:rPr>
              <a:t>normalized</a:t>
            </a:r>
            <a:r>
              <a:rPr lang="fr">
                <a:solidFill>
                  <a:schemeClr val="dk1"/>
                </a:solidFill>
              </a:rPr>
              <a:t> RDS dataset</a:t>
            </a:r>
            <a:r>
              <a:rPr lang="fr">
                <a:solidFill>
                  <a:schemeClr val="dk1"/>
                </a:solidFill>
              </a:rPr>
              <a:t> :</a:t>
            </a:r>
            <a:endParaRPr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~/tp_cna/RESULTS/REDUX/A18R.RDX/A18R.RDX_hs37d5_b50_</a:t>
            </a:r>
            <a:r>
              <a:rPr b="1"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processed</a:t>
            </a: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.RDS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u="sng">
                <a:solidFill>
                  <a:schemeClr val="dk1"/>
                </a:solidFill>
              </a:rPr>
              <a:t>Run this command in R</a:t>
            </a:r>
            <a:r>
              <a:rPr lang="fr">
                <a:solidFill>
                  <a:schemeClr val="dk1"/>
                </a:solidFill>
              </a:rPr>
              <a:t> </a:t>
            </a:r>
            <a:r>
              <a:rPr i="1" lang="fr" sz="1400">
                <a:solidFill>
                  <a:schemeClr val="dk1"/>
                </a:solidFill>
              </a:rPr>
              <a:t>(same as with ASCAT, changing the </a:t>
            </a:r>
            <a:r>
              <a:rPr b="1" i="1" lang="fr" sz="1400">
                <a:solidFill>
                  <a:schemeClr val="dk1"/>
                </a:solidFill>
              </a:rPr>
              <a:t>segmenter</a:t>
            </a:r>
            <a:r>
              <a:rPr i="1" lang="fr" sz="1400">
                <a:solidFill>
                  <a:schemeClr val="dk1"/>
                </a:solidFill>
              </a:rPr>
              <a:t> parameter)</a:t>
            </a:r>
            <a:r>
              <a:rPr lang="fr">
                <a:solidFill>
                  <a:schemeClr val="dk1"/>
                </a:solidFill>
              </a:rPr>
              <a:t> :</a:t>
            </a:r>
            <a:endParaRPr sz="1600"/>
          </a:p>
        </p:txBody>
      </p:sp>
      <p:sp>
        <p:nvSpPr>
          <p:cNvPr id="1176" name="Google Shape;1176;p114"/>
          <p:cNvSpPr txBox="1"/>
          <p:nvPr/>
        </p:nvSpPr>
        <p:spPr>
          <a:xfrm>
            <a:off x="186150" y="4751825"/>
            <a:ext cx="8613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>
                <a:solidFill>
                  <a:srgbClr val="FF0000"/>
                </a:solidFill>
              </a:rPr>
              <a:t>HELP</a:t>
            </a:r>
            <a:r>
              <a:rPr b="1" i="1" lang="fr">
                <a:solidFill>
                  <a:srgbClr val="FF0000"/>
                </a:solidFill>
              </a:rPr>
              <a:t> :	?Segment.ff	?Segment.FACETS</a:t>
            </a:r>
            <a:endParaRPr b="1" i="1">
              <a:solidFill>
                <a:srgbClr val="FF0000"/>
              </a:solidFill>
            </a:endParaRPr>
          </a:p>
        </p:txBody>
      </p:sp>
      <p:sp>
        <p:nvSpPr>
          <p:cNvPr id="1177" name="Google Shape;1177;p114"/>
          <p:cNvSpPr txBox="1"/>
          <p:nvPr>
            <p:ph idx="1" type="body"/>
          </p:nvPr>
        </p:nvSpPr>
        <p:spPr>
          <a:xfrm>
            <a:off x="311700" y="3056651"/>
            <a:ext cx="8520600" cy="7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Segment.ff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 sz="16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RDS.file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fr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A18R.RDX/A18R.RDX_hs37d5_b50_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processed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.RDS</a:t>
            </a:r>
            <a:r>
              <a:rPr lang="fr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fr" sz="16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segmenter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fr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FACETS</a:t>
            </a:r>
            <a:r>
              <a:rPr lang="fr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fr" sz="16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smooth.k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5, </a:t>
            </a:r>
            <a:r>
              <a:rPr lang="fr" sz="16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nrf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1, </a:t>
            </a:r>
            <a:r>
              <a:rPr lang="fr" sz="16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SER.pen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5)</a:t>
            </a:r>
            <a:endParaRPr sz="1600"/>
          </a:p>
        </p:txBody>
      </p:sp>
      <p:grpSp>
        <p:nvGrpSpPr>
          <p:cNvPr id="1178" name="Google Shape;1178;p114"/>
          <p:cNvGrpSpPr/>
          <p:nvPr/>
        </p:nvGrpSpPr>
        <p:grpSpPr>
          <a:xfrm rot="-2066121">
            <a:off x="7314572" y="437261"/>
            <a:ext cx="1775812" cy="739940"/>
            <a:chOff x="243125" y="4222425"/>
            <a:chExt cx="1775736" cy="739908"/>
          </a:xfrm>
        </p:grpSpPr>
        <p:sp>
          <p:nvSpPr>
            <p:cNvPr id="1179" name="Google Shape;1179;p114"/>
            <p:cNvSpPr/>
            <p:nvPr/>
          </p:nvSpPr>
          <p:spPr>
            <a:xfrm>
              <a:off x="243125" y="4222425"/>
              <a:ext cx="1775736" cy="739908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14"/>
            <p:cNvSpPr txBox="1"/>
            <p:nvPr/>
          </p:nvSpPr>
          <p:spPr>
            <a:xfrm>
              <a:off x="441725" y="4421025"/>
              <a:ext cx="1310700" cy="26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2400">
                  <a:solidFill>
                    <a:srgbClr val="FF0000"/>
                  </a:solidFill>
                </a:rPr>
                <a:t>BONUS</a:t>
              </a:r>
              <a:endParaRPr b="1" sz="24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BE0E3"/>
        </a:solidFill>
      </p:bgPr>
    </p:bg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15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9900"/>
                </a:solidFill>
              </a:rPr>
              <a:t>PRACTICE</a:t>
            </a:r>
            <a:r>
              <a:rPr lang="fr">
                <a:solidFill>
                  <a:srgbClr val="FF9900"/>
                </a:solidFill>
              </a:rPr>
              <a:t> : Outputs </a:t>
            </a:r>
            <a:r>
              <a:rPr b="1" lang="fr">
                <a:solidFill>
                  <a:srgbClr val="FF9900"/>
                </a:solidFill>
              </a:rPr>
              <a:t>[FACETS]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1186" name="Google Shape;1186;p11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187" name="Google Shape;1187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1738" y="1709738"/>
            <a:ext cx="3895725" cy="263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8" name="Google Shape;1188;p115"/>
          <p:cNvSpPr/>
          <p:nvPr/>
        </p:nvSpPr>
        <p:spPr>
          <a:xfrm rot="-5394892">
            <a:off x="2757487" y="2672833"/>
            <a:ext cx="201900" cy="539100"/>
          </a:xfrm>
          <a:prstGeom prst="downArrow">
            <a:avLst>
              <a:gd fmla="val 50000" name="adj1"/>
              <a:gd fmla="val 133821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9" name="Google Shape;1189;p115"/>
          <p:cNvGrpSpPr/>
          <p:nvPr/>
        </p:nvGrpSpPr>
        <p:grpSpPr>
          <a:xfrm rot="-2066121">
            <a:off x="7314572" y="437261"/>
            <a:ext cx="1775812" cy="739940"/>
            <a:chOff x="243125" y="4222425"/>
            <a:chExt cx="1775736" cy="739908"/>
          </a:xfrm>
        </p:grpSpPr>
        <p:sp>
          <p:nvSpPr>
            <p:cNvPr id="1190" name="Google Shape;1190;p115"/>
            <p:cNvSpPr/>
            <p:nvPr/>
          </p:nvSpPr>
          <p:spPr>
            <a:xfrm>
              <a:off x="243125" y="4222425"/>
              <a:ext cx="1775736" cy="739908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115"/>
            <p:cNvSpPr txBox="1"/>
            <p:nvPr/>
          </p:nvSpPr>
          <p:spPr>
            <a:xfrm>
              <a:off x="441725" y="4421025"/>
              <a:ext cx="1310700" cy="26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2400">
                  <a:solidFill>
                    <a:srgbClr val="FF0000"/>
                  </a:solidFill>
                </a:rPr>
                <a:t>BONUS</a:t>
              </a:r>
              <a:endParaRPr b="1" sz="24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BE0E3"/>
        </a:solidFill>
      </p:bgPr>
    </p:bg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16"/>
          <p:cNvSpPr txBox="1"/>
          <p:nvPr>
            <p:ph type="title"/>
          </p:nvPr>
        </p:nvSpPr>
        <p:spPr>
          <a:xfrm>
            <a:off x="311700" y="127775"/>
            <a:ext cx="8520600" cy="6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9900"/>
                </a:solidFill>
              </a:rPr>
              <a:t>PRACTICE</a:t>
            </a:r>
            <a:r>
              <a:rPr lang="fr">
                <a:solidFill>
                  <a:srgbClr val="FF9900"/>
                </a:solidFill>
              </a:rPr>
              <a:t> : </a:t>
            </a:r>
            <a:r>
              <a:rPr lang="fr">
                <a:solidFill>
                  <a:srgbClr val="FF9900"/>
                </a:solidFill>
              </a:rPr>
              <a:t>Absolute Copy Number</a:t>
            </a:r>
            <a:r>
              <a:rPr lang="fr" sz="2400">
                <a:solidFill>
                  <a:srgbClr val="FF9900"/>
                </a:solidFill>
              </a:rPr>
              <a:t> </a:t>
            </a:r>
            <a:r>
              <a:rPr b="1" lang="fr" sz="2400">
                <a:solidFill>
                  <a:srgbClr val="FF9900"/>
                </a:solidFill>
              </a:rPr>
              <a:t>[FACETS]</a:t>
            </a:r>
            <a:endParaRPr sz="2400">
              <a:solidFill>
                <a:srgbClr val="FF9900"/>
              </a:solidFill>
            </a:endParaRPr>
          </a:p>
        </p:txBody>
      </p:sp>
      <p:sp>
        <p:nvSpPr>
          <p:cNvPr id="1197" name="Google Shape;1197;p116"/>
          <p:cNvSpPr/>
          <p:nvPr/>
        </p:nvSpPr>
        <p:spPr>
          <a:xfrm>
            <a:off x="151300" y="3107600"/>
            <a:ext cx="8852400" cy="39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7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11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99" name="Google Shape;1199;p116"/>
          <p:cNvSpPr txBox="1"/>
          <p:nvPr>
            <p:ph idx="1" type="body"/>
          </p:nvPr>
        </p:nvSpPr>
        <p:spPr>
          <a:xfrm>
            <a:off x="311700" y="1304050"/>
            <a:ext cx="8520600" cy="21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dk1"/>
                </a:solidFill>
              </a:rPr>
              <a:t>Input data</a:t>
            </a:r>
            <a:r>
              <a:rPr lang="fr" u="sng">
                <a:solidFill>
                  <a:schemeClr val="dk1"/>
                </a:solidFill>
              </a:rPr>
              <a:t> :</a:t>
            </a:r>
            <a:endParaRPr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The</a:t>
            </a:r>
            <a:r>
              <a:rPr lang="fr">
                <a:solidFill>
                  <a:schemeClr val="dk1"/>
                </a:solidFill>
              </a:rPr>
              <a:t> </a:t>
            </a:r>
            <a:r>
              <a:rPr b="1" lang="fr">
                <a:solidFill>
                  <a:schemeClr val="dk1"/>
                </a:solidFill>
              </a:rPr>
              <a:t>segmented</a:t>
            </a:r>
            <a:r>
              <a:rPr lang="fr">
                <a:solidFill>
                  <a:schemeClr val="dk1"/>
                </a:solidFill>
              </a:rPr>
              <a:t> dataset you generated</a:t>
            </a:r>
            <a:r>
              <a:rPr lang="fr">
                <a:solidFill>
                  <a:schemeClr val="dk1"/>
                </a:solidFill>
              </a:rPr>
              <a:t> :</a:t>
            </a:r>
            <a:endParaRPr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~/tp_cna/RESULTS/REDUX/A18R.RDX/</a:t>
            </a:r>
            <a:r>
              <a:rPr b="1"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FACETS</a:t>
            </a: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b="1"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L2R</a:t>
            </a: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/A18R.RDX.</a:t>
            </a:r>
            <a:r>
              <a:rPr b="1"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SEG.FACETS</a:t>
            </a: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.RDS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u="sng">
                <a:solidFill>
                  <a:schemeClr val="dk1"/>
                </a:solidFill>
              </a:rPr>
              <a:t>Run in R</a:t>
            </a:r>
            <a:r>
              <a:rPr lang="fr">
                <a:solidFill>
                  <a:schemeClr val="dk1"/>
                </a:solidFill>
              </a:rPr>
              <a:t> </a:t>
            </a:r>
            <a:r>
              <a:rPr i="1" lang="fr" sz="1400">
                <a:solidFill>
                  <a:schemeClr val="dk1"/>
                </a:solidFill>
              </a:rPr>
              <a:t>(same as with ASCAT)</a:t>
            </a:r>
            <a:r>
              <a:rPr lang="fr">
                <a:solidFill>
                  <a:schemeClr val="dk1"/>
                </a:solidFill>
              </a:rPr>
              <a:t> :</a:t>
            </a:r>
            <a:endParaRPr u="sng">
              <a:solidFill>
                <a:schemeClr val="dk1"/>
              </a:solidFill>
            </a:endParaRPr>
          </a:p>
        </p:txBody>
      </p:sp>
      <p:sp>
        <p:nvSpPr>
          <p:cNvPr id="1200" name="Google Shape;1200;p116"/>
          <p:cNvSpPr txBox="1"/>
          <p:nvPr/>
        </p:nvSpPr>
        <p:spPr>
          <a:xfrm>
            <a:off x="186150" y="4751825"/>
            <a:ext cx="8613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>
                <a:solidFill>
                  <a:srgbClr val="FF0000"/>
                </a:solidFill>
              </a:rPr>
              <a:t>HELP</a:t>
            </a:r>
            <a:r>
              <a:rPr b="1" i="1" lang="fr">
                <a:solidFill>
                  <a:srgbClr val="FF0000"/>
                </a:solidFill>
              </a:rPr>
              <a:t> :	?ASCN.ff	?ASCN.FACETS</a:t>
            </a:r>
            <a:endParaRPr b="1" i="1">
              <a:solidFill>
                <a:srgbClr val="FF0000"/>
              </a:solidFill>
            </a:endParaRPr>
          </a:p>
        </p:txBody>
      </p:sp>
      <p:sp>
        <p:nvSpPr>
          <p:cNvPr id="1201" name="Google Shape;1201;p116"/>
          <p:cNvSpPr txBox="1"/>
          <p:nvPr>
            <p:ph idx="1" type="body"/>
          </p:nvPr>
        </p:nvSpPr>
        <p:spPr>
          <a:xfrm>
            <a:off x="186150" y="3089300"/>
            <a:ext cx="8520600" cy="4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ASCN.ff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 sz="16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RDS.file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fr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A18R.RDX/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FACETS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L2R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/A18R.RDX.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SEG.FACETS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.RDS</a:t>
            </a:r>
            <a:r>
              <a:rPr lang="fr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u="sng">
              <a:solidFill>
                <a:schemeClr val="dk1"/>
              </a:solidFill>
            </a:endParaRPr>
          </a:p>
        </p:txBody>
      </p:sp>
      <p:grpSp>
        <p:nvGrpSpPr>
          <p:cNvPr id="1202" name="Google Shape;1202;p116"/>
          <p:cNvGrpSpPr/>
          <p:nvPr/>
        </p:nvGrpSpPr>
        <p:grpSpPr>
          <a:xfrm rot="-2066121">
            <a:off x="7002872" y="980511"/>
            <a:ext cx="1775812" cy="739940"/>
            <a:chOff x="243125" y="4222425"/>
            <a:chExt cx="1775736" cy="739908"/>
          </a:xfrm>
        </p:grpSpPr>
        <p:sp>
          <p:nvSpPr>
            <p:cNvPr id="1203" name="Google Shape;1203;p116"/>
            <p:cNvSpPr/>
            <p:nvPr/>
          </p:nvSpPr>
          <p:spPr>
            <a:xfrm>
              <a:off x="243125" y="4222425"/>
              <a:ext cx="1775736" cy="739908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116"/>
            <p:cNvSpPr txBox="1"/>
            <p:nvPr/>
          </p:nvSpPr>
          <p:spPr>
            <a:xfrm>
              <a:off x="441725" y="4421025"/>
              <a:ext cx="1310700" cy="26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2400">
                  <a:solidFill>
                    <a:srgbClr val="FF0000"/>
                  </a:solidFill>
                </a:rPr>
                <a:t>BONUS</a:t>
              </a:r>
              <a:endParaRPr b="1" sz="24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BE0E3"/>
        </a:solidFill>
      </p:bgPr>
    </p:bg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117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FF9900"/>
                </a:solidFill>
              </a:rPr>
              <a:t>PRACTICE</a:t>
            </a:r>
            <a:r>
              <a:rPr lang="fr">
                <a:solidFill>
                  <a:srgbClr val="FF9900"/>
                </a:solidFill>
              </a:rPr>
              <a:t> : </a:t>
            </a:r>
            <a:r>
              <a:rPr b="1" lang="fr" sz="2400">
                <a:solidFill>
                  <a:srgbClr val="FF9900"/>
                </a:solidFill>
              </a:rPr>
              <a:t> </a:t>
            </a:r>
            <a:r>
              <a:rPr lang="fr" sz="2400">
                <a:solidFill>
                  <a:srgbClr val="FF9900"/>
                </a:solidFill>
              </a:rPr>
              <a:t>Outputs</a:t>
            </a:r>
            <a:r>
              <a:rPr lang="fr" sz="2400">
                <a:solidFill>
                  <a:srgbClr val="FF9900"/>
                </a:solidFill>
              </a:rPr>
              <a:t> </a:t>
            </a:r>
            <a:r>
              <a:rPr b="1" lang="fr" sz="2400">
                <a:solidFill>
                  <a:srgbClr val="FF9900"/>
                </a:solidFill>
              </a:rPr>
              <a:t>[FACETS]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1210" name="Google Shape;1210;p11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211" name="Google Shape;1211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6988" y="1228725"/>
            <a:ext cx="3857625" cy="360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Google Shape;1212;p117"/>
          <p:cNvSpPr/>
          <p:nvPr/>
        </p:nvSpPr>
        <p:spPr>
          <a:xfrm rot="-5394892">
            <a:off x="3192227" y="2391825"/>
            <a:ext cx="201900" cy="539100"/>
          </a:xfrm>
          <a:prstGeom prst="downArrow">
            <a:avLst>
              <a:gd fmla="val 50000" name="adj1"/>
              <a:gd fmla="val 133821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3" name="Google Shape;1213;p117"/>
          <p:cNvGrpSpPr/>
          <p:nvPr/>
        </p:nvGrpSpPr>
        <p:grpSpPr>
          <a:xfrm rot="-2066121">
            <a:off x="7267922" y="437261"/>
            <a:ext cx="1775812" cy="739940"/>
            <a:chOff x="243125" y="4222425"/>
            <a:chExt cx="1775736" cy="739908"/>
          </a:xfrm>
        </p:grpSpPr>
        <p:sp>
          <p:nvSpPr>
            <p:cNvPr id="1214" name="Google Shape;1214;p117"/>
            <p:cNvSpPr/>
            <p:nvPr/>
          </p:nvSpPr>
          <p:spPr>
            <a:xfrm>
              <a:off x="243125" y="4222425"/>
              <a:ext cx="1775736" cy="739908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117"/>
            <p:cNvSpPr txBox="1"/>
            <p:nvPr/>
          </p:nvSpPr>
          <p:spPr>
            <a:xfrm>
              <a:off x="441725" y="4421025"/>
              <a:ext cx="1310700" cy="26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2400">
                  <a:solidFill>
                    <a:srgbClr val="FF0000"/>
                  </a:solidFill>
                </a:rPr>
                <a:t>BONUS</a:t>
              </a:r>
              <a:endParaRPr b="1" sz="24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/>
          <p:nvPr/>
        </p:nvSpPr>
        <p:spPr>
          <a:xfrm rot="5400000">
            <a:off x="188950" y="1125103"/>
            <a:ext cx="485700" cy="647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8" name="Google Shape;258;p46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 Bit of History</a:t>
            </a:r>
            <a:endParaRPr/>
          </a:p>
        </p:txBody>
      </p:sp>
      <p:grpSp>
        <p:nvGrpSpPr>
          <p:cNvPr id="259" name="Google Shape;259;p46"/>
          <p:cNvGrpSpPr/>
          <p:nvPr/>
        </p:nvGrpSpPr>
        <p:grpSpPr>
          <a:xfrm>
            <a:off x="102851" y="1349509"/>
            <a:ext cx="8554475" cy="2800661"/>
            <a:chOff x="0" y="0"/>
            <a:chExt cx="2147483647" cy="2147483647"/>
          </a:xfrm>
        </p:grpSpPr>
        <p:sp>
          <p:nvSpPr>
            <p:cNvPr id="260" name="Google Shape;260;p46"/>
            <p:cNvSpPr txBox="1"/>
            <p:nvPr/>
          </p:nvSpPr>
          <p:spPr>
            <a:xfrm>
              <a:off x="15" y="76"/>
              <a:ext cx="2135029531" cy="1314785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1" name="Google Shape;261;p46"/>
            <p:cNvSpPr txBox="1"/>
            <p:nvPr/>
          </p:nvSpPr>
          <p:spPr>
            <a:xfrm>
              <a:off x="15" y="1095655036"/>
              <a:ext cx="2135029531" cy="1314785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2" name="Google Shape;262;p46"/>
            <p:cNvSpPr txBox="1"/>
            <p:nvPr/>
          </p:nvSpPr>
          <p:spPr>
            <a:xfrm rot="5400000">
              <a:off x="1886779288" y="544235933"/>
              <a:ext cx="474518114" cy="1193541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3" name="Google Shape;263;p46"/>
            <p:cNvSpPr txBox="1"/>
            <p:nvPr/>
          </p:nvSpPr>
          <p:spPr>
            <a:xfrm rot="5400000">
              <a:off x="-181803934" y="1558154685"/>
              <a:ext cx="410783734" cy="1200802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4" name="Google Shape;264;p46"/>
            <p:cNvSpPr txBox="1"/>
            <p:nvPr/>
          </p:nvSpPr>
          <p:spPr>
            <a:xfrm>
              <a:off x="15" y="2016005056"/>
              <a:ext cx="2100593555" cy="1314785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5" name="Google Shape;265;p46"/>
            <p:cNvSpPr/>
            <p:nvPr/>
          </p:nvSpPr>
          <p:spPr>
            <a:xfrm rot="-5400000">
              <a:off x="912552970" y="964176369"/>
              <a:ext cx="154961825" cy="394435771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266" name="Google Shape;266;p46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50345" l="0" r="0" t="0"/>
          <a:stretch/>
        </p:blipFill>
        <p:spPr>
          <a:xfrm>
            <a:off x="576250" y="700476"/>
            <a:ext cx="2592300" cy="154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524288"/>
            <a:headEnd len="sm" w="sm" type="none"/>
            <a:tailEnd len="sm" w="sm" type="none"/>
          </a:ln>
        </p:spPr>
      </p:pic>
      <p:sp>
        <p:nvSpPr>
          <p:cNvPr id="267" name="Google Shape;267;p46"/>
          <p:cNvSpPr/>
          <p:nvPr/>
        </p:nvSpPr>
        <p:spPr>
          <a:xfrm rot="5400000">
            <a:off x="8478274" y="3731735"/>
            <a:ext cx="486900" cy="647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8" name="Google Shape;268;p46"/>
          <p:cNvSpPr txBox="1"/>
          <p:nvPr/>
        </p:nvSpPr>
        <p:spPr>
          <a:xfrm>
            <a:off x="730250" y="2216944"/>
            <a:ext cx="22860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</a:pPr>
            <a:r>
              <a:rPr b="1" i="0" lang="fr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196x </a:t>
            </a:r>
            <a:r>
              <a:rPr b="0" i="0" lang="fr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: Karyotype</a:t>
            </a:r>
            <a:endParaRPr/>
          </a:p>
        </p:txBody>
      </p:sp>
      <p:grpSp>
        <p:nvGrpSpPr>
          <p:cNvPr id="269" name="Google Shape;269;p46"/>
          <p:cNvGrpSpPr/>
          <p:nvPr/>
        </p:nvGrpSpPr>
        <p:grpSpPr>
          <a:xfrm>
            <a:off x="3384550" y="672700"/>
            <a:ext cx="2592376" cy="1983500"/>
            <a:chOff x="3384550" y="672700"/>
            <a:chExt cx="2592376" cy="1983500"/>
          </a:xfrm>
        </p:grpSpPr>
        <p:pic>
          <p:nvPicPr>
            <p:cNvPr id="270" name="Google Shape;270;p46"/>
            <p:cNvPicPr preferRelativeResize="0"/>
            <p:nvPr/>
          </p:nvPicPr>
          <p:blipFill rotWithShape="1">
            <a:blip r:embed="rId4">
              <a:alphaModFix/>
            </a:blip>
            <a:srcRect b="22558" l="3069" r="4764" t="1076"/>
            <a:stretch/>
          </p:blipFill>
          <p:spPr>
            <a:xfrm>
              <a:off x="3384550" y="672700"/>
              <a:ext cx="2592376" cy="1565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1" name="Google Shape;271;p46"/>
            <p:cNvSpPr txBox="1"/>
            <p:nvPr/>
          </p:nvSpPr>
          <p:spPr>
            <a:xfrm>
              <a:off x="3475037" y="2171700"/>
              <a:ext cx="22860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u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1993 </a:t>
              </a:r>
              <a:r>
                <a:rPr b="0" i="0" lang="fr" u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: Spectral Karotype</a:t>
              </a:r>
              <a:r>
                <a:rPr lang="fr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 </a:t>
              </a:r>
              <a:r>
                <a:rPr b="0" i="0" lang="fr" u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(SKY)</a:t>
              </a:r>
              <a:endParaRPr/>
            </a:p>
          </p:txBody>
        </p:sp>
      </p:grpSp>
      <p:grpSp>
        <p:nvGrpSpPr>
          <p:cNvPr id="272" name="Google Shape;272;p46"/>
          <p:cNvGrpSpPr/>
          <p:nvPr/>
        </p:nvGrpSpPr>
        <p:grpSpPr>
          <a:xfrm>
            <a:off x="6121400" y="675084"/>
            <a:ext cx="2663825" cy="2033503"/>
            <a:chOff x="6121400" y="675084"/>
            <a:chExt cx="2663825" cy="2033503"/>
          </a:xfrm>
        </p:grpSpPr>
        <p:pic>
          <p:nvPicPr>
            <p:cNvPr id="273" name="Google Shape;273;p46"/>
            <p:cNvPicPr preferRelativeResize="0"/>
            <p:nvPr/>
          </p:nvPicPr>
          <p:blipFill rotWithShape="1">
            <a:blip r:embed="rId5">
              <a:alphaModFix/>
            </a:blip>
            <a:srcRect b="14022" l="0" r="0" t="0"/>
            <a:stretch/>
          </p:blipFill>
          <p:spPr>
            <a:xfrm>
              <a:off x="6121400" y="675084"/>
              <a:ext cx="2663825" cy="1565671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274" name="Google Shape;274;p46"/>
            <p:cNvSpPr txBox="1"/>
            <p:nvPr/>
          </p:nvSpPr>
          <p:spPr>
            <a:xfrm>
              <a:off x="6283325" y="2224088"/>
              <a:ext cx="22860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u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199x </a:t>
              </a:r>
              <a:r>
                <a:rPr b="0" i="0" lang="fr" u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: CGH </a:t>
              </a:r>
              <a:r>
                <a:rPr lang="fr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on</a:t>
              </a:r>
              <a:r>
                <a:rPr b="0" i="0" lang="fr" u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 chromosomes</a:t>
              </a:r>
              <a:endParaRPr/>
            </a:p>
          </p:txBody>
        </p:sp>
      </p:grpSp>
      <p:sp>
        <p:nvSpPr>
          <p:cNvPr id="275" name="Google Shape;275;p46"/>
          <p:cNvSpPr txBox="1"/>
          <p:nvPr>
            <p:ph idx="12" type="sldNum"/>
          </p:nvPr>
        </p:nvSpPr>
        <p:spPr>
          <a:xfrm>
            <a:off x="8548658" y="50442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76" name="Google Shape;276;p4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pSp>
        <p:nvGrpSpPr>
          <p:cNvPr id="277" name="Google Shape;277;p46"/>
          <p:cNvGrpSpPr/>
          <p:nvPr/>
        </p:nvGrpSpPr>
        <p:grpSpPr>
          <a:xfrm>
            <a:off x="8304548" y="30793"/>
            <a:ext cx="315847" cy="274615"/>
            <a:chOff x="85725" y="87806"/>
            <a:chExt cx="401637" cy="399556"/>
          </a:xfrm>
        </p:grpSpPr>
        <p:pic>
          <p:nvPicPr>
            <p:cNvPr id="278" name="Google Shape;278;p4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5725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9" name="Google Shape;279;p46"/>
            <p:cNvSpPr txBox="1"/>
            <p:nvPr/>
          </p:nvSpPr>
          <p:spPr>
            <a:xfrm>
              <a:off x="107950" y="87806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orbel"/>
                <a:buNone/>
              </a:pPr>
              <a:r>
                <a:rPr b="1" i="0" lang="fr" sz="13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A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" name="Google Shape;280;p46"/>
          <p:cNvSpPr txBox="1"/>
          <p:nvPr/>
        </p:nvSpPr>
        <p:spPr>
          <a:xfrm>
            <a:off x="8622187" y="45868"/>
            <a:ext cx="17976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fr" sz="13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Array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1" name="Google Shape;281;p46"/>
          <p:cNvGrpSpPr/>
          <p:nvPr/>
        </p:nvGrpSpPr>
        <p:grpSpPr>
          <a:xfrm>
            <a:off x="8303071" y="319842"/>
            <a:ext cx="317096" cy="274615"/>
            <a:chOff x="6997700" y="1313356"/>
            <a:chExt cx="403225" cy="399556"/>
          </a:xfrm>
        </p:grpSpPr>
        <p:pic>
          <p:nvPicPr>
            <p:cNvPr id="282" name="Google Shape;282;p4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997700" y="1316037"/>
              <a:ext cx="403225" cy="396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3" name="Google Shape;283;p46"/>
            <p:cNvSpPr txBox="1"/>
            <p:nvPr/>
          </p:nvSpPr>
          <p:spPr>
            <a:xfrm>
              <a:off x="7019925" y="1313356"/>
              <a:ext cx="360300" cy="34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orbel"/>
                <a:buNone/>
              </a:pPr>
              <a:r>
                <a:rPr b="1" i="0" lang="fr" sz="13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S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4" name="Google Shape;284;p46"/>
          <p:cNvSpPr txBox="1"/>
          <p:nvPr/>
        </p:nvSpPr>
        <p:spPr>
          <a:xfrm>
            <a:off x="8622186" y="312376"/>
            <a:ext cx="17976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fr" sz="13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HTS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" name="Google Shape;285;p46"/>
          <p:cNvGrpSpPr/>
          <p:nvPr/>
        </p:nvGrpSpPr>
        <p:grpSpPr>
          <a:xfrm>
            <a:off x="159298" y="3284934"/>
            <a:ext cx="2333077" cy="1773774"/>
            <a:chOff x="159298" y="3284934"/>
            <a:chExt cx="2333077" cy="1773774"/>
          </a:xfrm>
        </p:grpSpPr>
        <p:pic>
          <p:nvPicPr>
            <p:cNvPr id="286" name="Google Shape;286;p4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58775" y="3284934"/>
              <a:ext cx="1935956" cy="1285875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287" name="Google Shape;287;p46"/>
            <p:cNvSpPr txBox="1"/>
            <p:nvPr/>
          </p:nvSpPr>
          <p:spPr>
            <a:xfrm>
              <a:off x="206375" y="4526756"/>
              <a:ext cx="22860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u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200x </a:t>
              </a:r>
              <a:r>
                <a:rPr b="0" i="0" lang="fr" u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: </a:t>
              </a:r>
              <a:r>
                <a:rPr lang="fr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cDNA/BAC-based </a:t>
              </a:r>
              <a:r>
                <a:rPr b="0" i="0" lang="fr" u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CGH array</a:t>
              </a:r>
              <a:endParaRPr/>
            </a:p>
          </p:txBody>
        </p:sp>
        <p:grpSp>
          <p:nvGrpSpPr>
            <p:cNvPr id="288" name="Google Shape;288;p46"/>
            <p:cNvGrpSpPr/>
            <p:nvPr/>
          </p:nvGrpSpPr>
          <p:grpSpPr>
            <a:xfrm>
              <a:off x="159298" y="4784093"/>
              <a:ext cx="315847" cy="274615"/>
              <a:chOff x="85725" y="87806"/>
              <a:chExt cx="401637" cy="399556"/>
            </a:xfrm>
          </p:grpSpPr>
          <p:pic>
            <p:nvPicPr>
              <p:cNvPr id="289" name="Google Shape;289;p46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85725" y="96837"/>
                <a:ext cx="401637" cy="3905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0" name="Google Shape;290;p46"/>
              <p:cNvSpPr txBox="1"/>
              <p:nvPr/>
            </p:nvSpPr>
            <p:spPr>
              <a:xfrm>
                <a:off x="107950" y="87806"/>
                <a:ext cx="360300" cy="35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orbel"/>
                  <a:buNone/>
                </a:pPr>
                <a:r>
                  <a:rPr b="1" i="0" lang="fr" sz="1300" u="none" cap="none" strike="noStrike">
                    <a:solidFill>
                      <a:srgbClr val="000000"/>
                    </a:solidFill>
                    <a:latin typeface="Corbel"/>
                    <a:ea typeface="Corbel"/>
                    <a:cs typeface="Corbel"/>
                    <a:sym typeface="Corbel"/>
                  </a:rPr>
                  <a:t>A</a:t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1" name="Google Shape;291;p46"/>
          <p:cNvGrpSpPr/>
          <p:nvPr/>
        </p:nvGrpSpPr>
        <p:grpSpPr>
          <a:xfrm>
            <a:off x="3132137" y="3284934"/>
            <a:ext cx="2286000" cy="1726322"/>
            <a:chOff x="3132137" y="3284934"/>
            <a:chExt cx="2286000" cy="1726322"/>
          </a:xfrm>
        </p:grpSpPr>
        <p:pic>
          <p:nvPicPr>
            <p:cNvPr descr="J:\script\sandbox\GCprobes\CURRENT\_RESULTS\GC3\P17_MDA_CGH\10328_1_4d_GC3_Profile.png" id="292" name="Google Shape;292;p4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132137" y="3284934"/>
              <a:ext cx="1944289" cy="1285875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293" name="Google Shape;293;p46"/>
            <p:cNvSpPr txBox="1"/>
            <p:nvPr/>
          </p:nvSpPr>
          <p:spPr>
            <a:xfrm>
              <a:off x="3132137" y="4526756"/>
              <a:ext cx="22860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u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2005 </a:t>
              </a:r>
              <a:r>
                <a:rPr b="0" i="0" lang="fr" u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: oligo-based</a:t>
              </a:r>
              <a:endParaRPr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fr" u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CGH arra</a:t>
              </a:r>
              <a:r>
                <a:rPr lang="fr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y</a:t>
              </a:r>
              <a:endParaRPr/>
            </a:p>
          </p:txBody>
        </p:sp>
        <p:grpSp>
          <p:nvGrpSpPr>
            <p:cNvPr id="294" name="Google Shape;294;p46"/>
            <p:cNvGrpSpPr/>
            <p:nvPr/>
          </p:nvGrpSpPr>
          <p:grpSpPr>
            <a:xfrm>
              <a:off x="3207298" y="4631693"/>
              <a:ext cx="315847" cy="274615"/>
              <a:chOff x="85725" y="87806"/>
              <a:chExt cx="401637" cy="399556"/>
            </a:xfrm>
          </p:grpSpPr>
          <p:pic>
            <p:nvPicPr>
              <p:cNvPr id="295" name="Google Shape;295;p46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85725" y="96837"/>
                <a:ext cx="401637" cy="3905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6" name="Google Shape;296;p46"/>
              <p:cNvSpPr txBox="1"/>
              <p:nvPr/>
            </p:nvSpPr>
            <p:spPr>
              <a:xfrm>
                <a:off x="107950" y="87806"/>
                <a:ext cx="360300" cy="35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orbel"/>
                  <a:buNone/>
                </a:pPr>
                <a:r>
                  <a:rPr b="1" i="0" lang="fr" sz="1300" u="none" cap="none" strike="noStrike">
                    <a:solidFill>
                      <a:srgbClr val="000000"/>
                    </a:solidFill>
                    <a:latin typeface="Corbel"/>
                    <a:ea typeface="Corbel"/>
                    <a:cs typeface="Corbel"/>
                    <a:sym typeface="Corbel"/>
                  </a:rPr>
                  <a:t>A</a:t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7" name="Google Shape;297;p46"/>
          <p:cNvGrpSpPr/>
          <p:nvPr/>
        </p:nvGrpSpPr>
        <p:grpSpPr>
          <a:xfrm>
            <a:off x="5761021" y="3298031"/>
            <a:ext cx="2843230" cy="1713225"/>
            <a:chOff x="5761021" y="3298031"/>
            <a:chExt cx="2843230" cy="1713225"/>
          </a:xfrm>
        </p:grpSpPr>
        <p:sp>
          <p:nvSpPr>
            <p:cNvPr id="298" name="Google Shape;298;p46"/>
            <p:cNvSpPr txBox="1"/>
            <p:nvPr/>
          </p:nvSpPr>
          <p:spPr>
            <a:xfrm>
              <a:off x="5867400" y="4526756"/>
              <a:ext cx="26655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u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201x </a:t>
              </a:r>
              <a:r>
                <a:rPr b="0" i="0" lang="fr" u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: HTS Read depth</a:t>
              </a:r>
              <a:endParaRPr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fr" u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(WGS / WES)</a:t>
              </a:r>
              <a:endParaRPr/>
            </a:p>
          </p:txBody>
        </p:sp>
        <p:pic>
          <p:nvPicPr>
            <p:cNvPr id="299" name="Google Shape;299;p4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940425" y="3298031"/>
              <a:ext cx="2663826" cy="1273969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grpSp>
          <p:nvGrpSpPr>
            <p:cNvPr id="300" name="Google Shape;300;p46"/>
            <p:cNvGrpSpPr/>
            <p:nvPr/>
          </p:nvGrpSpPr>
          <p:grpSpPr>
            <a:xfrm>
              <a:off x="5761021" y="4671017"/>
              <a:ext cx="317096" cy="274615"/>
              <a:chOff x="6997700" y="1313356"/>
              <a:chExt cx="403225" cy="399556"/>
            </a:xfrm>
          </p:grpSpPr>
          <p:pic>
            <p:nvPicPr>
              <p:cNvPr id="301" name="Google Shape;301;p46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6997700" y="1316037"/>
                <a:ext cx="403225" cy="3968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2" name="Google Shape;302;p46"/>
              <p:cNvSpPr txBox="1"/>
              <p:nvPr/>
            </p:nvSpPr>
            <p:spPr>
              <a:xfrm>
                <a:off x="7019925" y="1313356"/>
                <a:ext cx="360300" cy="349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orbel"/>
                  <a:buNone/>
                </a:pPr>
                <a:r>
                  <a:rPr b="1" i="0" lang="fr" sz="1300" u="none" cap="none" strike="noStrike">
                    <a:solidFill>
                      <a:srgbClr val="000000"/>
                    </a:solidFill>
                    <a:latin typeface="Corbel"/>
                    <a:ea typeface="Corbel"/>
                    <a:cs typeface="Corbel"/>
                    <a:sym typeface="Corbel"/>
                  </a:rPr>
                  <a:t>S</a:t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03" name="Google Shape;303;p46"/>
          <p:cNvSpPr txBox="1"/>
          <p:nvPr/>
        </p:nvSpPr>
        <p:spPr>
          <a:xfrm>
            <a:off x="1891525" y="624275"/>
            <a:ext cx="403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fr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2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46"/>
          <p:cNvSpPr txBox="1"/>
          <p:nvPr/>
        </p:nvSpPr>
        <p:spPr>
          <a:xfrm>
            <a:off x="5646725" y="566475"/>
            <a:ext cx="403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fr" sz="2000">
                <a:solidFill>
                  <a:srgbClr val="FF0000"/>
                </a:solidFill>
              </a:rPr>
              <a:t>2</a:t>
            </a:r>
            <a:endParaRPr b="1" i="0" sz="2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46"/>
          <p:cNvSpPr txBox="1"/>
          <p:nvPr/>
        </p:nvSpPr>
        <p:spPr>
          <a:xfrm>
            <a:off x="8380750" y="624275"/>
            <a:ext cx="403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fr" sz="2000">
                <a:solidFill>
                  <a:srgbClr val="FF0000"/>
                </a:solidFill>
              </a:rPr>
              <a:t>3</a:t>
            </a:r>
            <a:endParaRPr b="1" i="0" sz="2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6"/>
          <p:cNvSpPr txBox="1"/>
          <p:nvPr/>
        </p:nvSpPr>
        <p:spPr>
          <a:xfrm>
            <a:off x="1941125" y="3208200"/>
            <a:ext cx="403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fr" sz="2000">
                <a:solidFill>
                  <a:srgbClr val="FF0000"/>
                </a:solidFill>
              </a:rPr>
              <a:t>3</a:t>
            </a:r>
            <a:endParaRPr b="1" i="0" sz="2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46"/>
          <p:cNvSpPr txBox="1"/>
          <p:nvPr/>
        </p:nvSpPr>
        <p:spPr>
          <a:xfrm>
            <a:off x="4748300" y="3208200"/>
            <a:ext cx="403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fr" sz="2000">
                <a:solidFill>
                  <a:srgbClr val="FF0000"/>
                </a:solidFill>
              </a:rPr>
              <a:t>3</a:t>
            </a:r>
            <a:endParaRPr b="1" i="0" sz="2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46"/>
          <p:cNvSpPr txBox="1"/>
          <p:nvPr/>
        </p:nvSpPr>
        <p:spPr>
          <a:xfrm>
            <a:off x="7687500" y="3526763"/>
            <a:ext cx="9264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fr" sz="2000">
                <a:solidFill>
                  <a:srgbClr val="FF0000"/>
                </a:solidFill>
              </a:rPr>
              <a:t>1 or 2</a:t>
            </a:r>
            <a:endParaRPr b="1" i="0" sz="2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BE0E3"/>
        </a:solidFill>
      </p:bgPr>
    </p:bg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118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9900"/>
                </a:solidFill>
              </a:rPr>
              <a:t>PRACTICE</a:t>
            </a:r>
            <a:r>
              <a:rPr lang="fr">
                <a:solidFill>
                  <a:srgbClr val="FF9900"/>
                </a:solidFill>
              </a:rPr>
              <a:t>: Annotation &amp; HTML Report</a:t>
            </a:r>
            <a:endParaRPr b="1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11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22" name="Google Shape;1222;p118"/>
          <p:cNvSpPr/>
          <p:nvPr/>
        </p:nvSpPr>
        <p:spPr>
          <a:xfrm>
            <a:off x="-1100" y="3508456"/>
            <a:ext cx="9144000" cy="433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7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118"/>
          <p:cNvSpPr txBox="1"/>
          <p:nvPr>
            <p:ph idx="1" type="body"/>
          </p:nvPr>
        </p:nvSpPr>
        <p:spPr>
          <a:xfrm>
            <a:off x="83100" y="1162450"/>
            <a:ext cx="9014700" cy="22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u="sng">
                <a:solidFill>
                  <a:schemeClr val="dk1"/>
                </a:solidFill>
              </a:rPr>
              <a:t>Input data </a:t>
            </a:r>
            <a:r>
              <a:rPr lang="fr" u="sng">
                <a:solidFill>
                  <a:schemeClr val="dk1"/>
                </a:solidFill>
              </a:rPr>
              <a:t>:</a:t>
            </a:r>
            <a:endParaRPr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The </a:t>
            </a:r>
            <a:r>
              <a:rPr b="1" lang="fr">
                <a:solidFill>
                  <a:schemeClr val="dk1"/>
                </a:solidFill>
              </a:rPr>
              <a:t>segmented</a:t>
            </a:r>
            <a:r>
              <a:rPr lang="fr">
                <a:solidFill>
                  <a:schemeClr val="dk1"/>
                </a:solidFill>
              </a:rPr>
              <a:t> dataset you generated :</a:t>
            </a:r>
            <a:endParaRPr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~/tp_cna/RESULTS/REDUX/A18R.RDX/</a:t>
            </a:r>
            <a:r>
              <a:rPr b="1"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FACETS</a:t>
            </a: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b="1"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L2R</a:t>
            </a: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/A18R.RDX.</a:t>
            </a:r>
            <a:r>
              <a:rPr b="1"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SEG.FACETS</a:t>
            </a: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.RDS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dk1"/>
                </a:solidFill>
              </a:rPr>
              <a:t>Run in R</a:t>
            </a:r>
            <a:r>
              <a:rPr lang="fr">
                <a:solidFill>
                  <a:schemeClr val="dk1"/>
                </a:solidFill>
              </a:rPr>
              <a:t> </a:t>
            </a:r>
            <a:r>
              <a:rPr i="1" lang="fr" sz="1400">
                <a:solidFill>
                  <a:schemeClr val="dk1"/>
                </a:solidFill>
              </a:rPr>
              <a:t>(same as with ASCAT)</a:t>
            </a:r>
            <a:r>
              <a:rPr lang="fr">
                <a:solidFill>
                  <a:schemeClr val="dk1"/>
                </a:solidFill>
              </a:rPr>
              <a:t> :</a:t>
            </a:r>
            <a:endParaRPr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24" name="Google Shape;1224;p118"/>
          <p:cNvSpPr txBox="1"/>
          <p:nvPr/>
        </p:nvSpPr>
        <p:spPr>
          <a:xfrm>
            <a:off x="186150" y="4751825"/>
            <a:ext cx="8613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>
                <a:solidFill>
                  <a:srgbClr val="FF0000"/>
                </a:solidFill>
              </a:rPr>
              <a:t>HELP</a:t>
            </a:r>
            <a:r>
              <a:rPr b="1" i="1" lang="fr">
                <a:solidFill>
                  <a:srgbClr val="FF0000"/>
                </a:solidFill>
              </a:rPr>
              <a:t> :	?Annotate.ff	?Annotate</a:t>
            </a:r>
            <a:endParaRPr b="1" i="1">
              <a:solidFill>
                <a:srgbClr val="FF0000"/>
              </a:solidFill>
            </a:endParaRPr>
          </a:p>
        </p:txBody>
      </p:sp>
      <p:sp>
        <p:nvSpPr>
          <p:cNvPr id="1225" name="Google Shape;1225;p118"/>
          <p:cNvSpPr txBox="1"/>
          <p:nvPr/>
        </p:nvSpPr>
        <p:spPr>
          <a:xfrm>
            <a:off x="152400" y="3547950"/>
            <a:ext cx="9066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Annotate.ff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 sz="16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RDS.file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fr" sz="1600">
                <a:solidFill>
                  <a:srgbClr val="0000FF"/>
                </a:solidFill>
              </a:rPr>
              <a:t>"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A18R.RDX/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FACETS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/L2R/A18R.RDX.SEG.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FACETS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.RDS</a:t>
            </a:r>
            <a:r>
              <a:rPr lang="fr" sz="1600">
                <a:solidFill>
                  <a:srgbClr val="0000FF"/>
                </a:solidFill>
              </a:rPr>
              <a:t>"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/>
          </a:p>
        </p:txBody>
      </p:sp>
      <p:sp>
        <p:nvSpPr>
          <p:cNvPr id="1226" name="Google Shape;1226;p118"/>
          <p:cNvSpPr txBox="1"/>
          <p:nvPr>
            <p:ph idx="1" type="body"/>
          </p:nvPr>
        </p:nvSpPr>
        <p:spPr>
          <a:xfrm>
            <a:off x="64650" y="4251825"/>
            <a:ext cx="90147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i="1" lang="fr">
                <a:solidFill>
                  <a:schemeClr val="dk1"/>
                </a:solidFill>
              </a:rPr>
              <a:t>(you can also try the 3 other samples !)</a:t>
            </a:r>
            <a:endParaRPr i="1" sz="16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227" name="Google Shape;1227;p118"/>
          <p:cNvGrpSpPr/>
          <p:nvPr/>
        </p:nvGrpSpPr>
        <p:grpSpPr>
          <a:xfrm rot="-2066121">
            <a:off x="7267922" y="437261"/>
            <a:ext cx="1775812" cy="739940"/>
            <a:chOff x="243125" y="4222425"/>
            <a:chExt cx="1775736" cy="739908"/>
          </a:xfrm>
        </p:grpSpPr>
        <p:sp>
          <p:nvSpPr>
            <p:cNvPr id="1228" name="Google Shape;1228;p118"/>
            <p:cNvSpPr/>
            <p:nvPr/>
          </p:nvSpPr>
          <p:spPr>
            <a:xfrm>
              <a:off x="243125" y="4222425"/>
              <a:ext cx="1775736" cy="739908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118"/>
            <p:cNvSpPr txBox="1"/>
            <p:nvPr/>
          </p:nvSpPr>
          <p:spPr>
            <a:xfrm>
              <a:off x="441725" y="4421025"/>
              <a:ext cx="1310700" cy="26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2400">
                  <a:solidFill>
                    <a:srgbClr val="FF0000"/>
                  </a:solidFill>
                </a:rPr>
                <a:t>BONUS</a:t>
              </a:r>
              <a:endParaRPr b="1" sz="24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19"/>
          <p:cNvSpPr txBox="1"/>
          <p:nvPr>
            <p:ph type="title"/>
          </p:nvPr>
        </p:nvSpPr>
        <p:spPr>
          <a:xfrm>
            <a:off x="1378500" y="1212050"/>
            <a:ext cx="6319800" cy="27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BONUS 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WES with another segmenter : </a:t>
            </a:r>
            <a:r>
              <a:rPr lang="fr"/>
              <a:t>SEQUENZA</a:t>
            </a:r>
            <a:endParaRPr/>
          </a:p>
        </p:txBody>
      </p:sp>
      <p:sp>
        <p:nvSpPr>
          <p:cNvPr id="1235" name="Google Shape;1235;p11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BE0E3"/>
        </a:solidFill>
      </p:bgPr>
    </p:bg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120"/>
          <p:cNvSpPr/>
          <p:nvPr/>
        </p:nvSpPr>
        <p:spPr>
          <a:xfrm>
            <a:off x="151300" y="2879000"/>
            <a:ext cx="8852400" cy="62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7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120"/>
          <p:cNvSpPr txBox="1"/>
          <p:nvPr>
            <p:ph type="title"/>
          </p:nvPr>
        </p:nvSpPr>
        <p:spPr>
          <a:xfrm>
            <a:off x="311700" y="127775"/>
            <a:ext cx="8520600" cy="9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9900"/>
                </a:solidFill>
              </a:rPr>
              <a:t>PRACTICE</a:t>
            </a:r>
            <a:r>
              <a:rPr lang="fr">
                <a:solidFill>
                  <a:srgbClr val="FF9900"/>
                </a:solidFill>
              </a:rPr>
              <a:t> : Segmentation &amp; calling </a:t>
            </a:r>
            <a:r>
              <a:rPr b="1" lang="fr">
                <a:solidFill>
                  <a:srgbClr val="FF9900"/>
                </a:solidFill>
              </a:rPr>
              <a:t>[SEQUENZA]</a:t>
            </a:r>
            <a:endParaRPr b="1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1242" name="Google Shape;1242;p12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43" name="Google Shape;1243;p120"/>
          <p:cNvSpPr txBox="1"/>
          <p:nvPr>
            <p:ph idx="1" type="body"/>
          </p:nvPr>
        </p:nvSpPr>
        <p:spPr>
          <a:xfrm>
            <a:off x="397700" y="1532650"/>
            <a:ext cx="8520600" cy="15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dk1"/>
                </a:solidFill>
              </a:rPr>
              <a:t>Input data</a:t>
            </a:r>
            <a:r>
              <a:rPr lang="fr" u="sng">
                <a:solidFill>
                  <a:schemeClr val="dk1"/>
                </a:solidFill>
              </a:rPr>
              <a:t> :</a:t>
            </a:r>
            <a:endParaRPr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The</a:t>
            </a:r>
            <a:r>
              <a:rPr lang="fr">
                <a:solidFill>
                  <a:schemeClr val="dk1"/>
                </a:solidFill>
              </a:rPr>
              <a:t> </a:t>
            </a:r>
            <a:r>
              <a:rPr b="1" lang="fr">
                <a:solidFill>
                  <a:schemeClr val="dk1"/>
                </a:solidFill>
              </a:rPr>
              <a:t>normalized</a:t>
            </a:r>
            <a:r>
              <a:rPr lang="fr">
                <a:solidFill>
                  <a:schemeClr val="dk1"/>
                </a:solidFill>
              </a:rPr>
              <a:t> RDS dataset</a:t>
            </a:r>
            <a:r>
              <a:rPr lang="fr">
                <a:solidFill>
                  <a:schemeClr val="dk1"/>
                </a:solidFill>
              </a:rPr>
              <a:t> :</a:t>
            </a:r>
            <a:endParaRPr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~/tp_cna/RESULTS/REDUX/A18R.RDX/A18R.RDX_hs37d5_b50_</a:t>
            </a:r>
            <a:r>
              <a:rPr b="1"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processed</a:t>
            </a: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.RDS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Segment.ff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 sz="16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RDS.file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fr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A18R.RDX/A18R.RD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_hs37d5_b50_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processed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.RDS</a:t>
            </a:r>
            <a:r>
              <a:rPr lang="fr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fr" sz="16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segmenter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fr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SEQUENZA</a:t>
            </a:r>
            <a:r>
              <a:rPr lang="fr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fr" sz="16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smooth.k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5, </a:t>
            </a:r>
            <a:r>
              <a:rPr lang="fr" sz="16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nrf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1, </a:t>
            </a:r>
            <a:r>
              <a:rPr lang="fr" sz="16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SER.pen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5)</a:t>
            </a:r>
            <a:endParaRPr sz="1600"/>
          </a:p>
        </p:txBody>
      </p:sp>
      <p:sp>
        <p:nvSpPr>
          <p:cNvPr id="1244" name="Google Shape;1244;p120"/>
          <p:cNvSpPr txBox="1"/>
          <p:nvPr/>
        </p:nvSpPr>
        <p:spPr>
          <a:xfrm>
            <a:off x="186150" y="4751825"/>
            <a:ext cx="8613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>
                <a:solidFill>
                  <a:srgbClr val="FF0000"/>
                </a:solidFill>
              </a:rPr>
              <a:t>HELP</a:t>
            </a:r>
            <a:r>
              <a:rPr b="1" i="1" lang="fr">
                <a:solidFill>
                  <a:srgbClr val="FF0000"/>
                </a:solidFill>
              </a:rPr>
              <a:t> :	?Segment.ff	?Segment.SEQUENZA</a:t>
            </a:r>
            <a:endParaRPr b="1" i="1">
              <a:solidFill>
                <a:srgbClr val="FF0000"/>
              </a:solidFill>
            </a:endParaRPr>
          </a:p>
        </p:txBody>
      </p:sp>
      <p:grpSp>
        <p:nvGrpSpPr>
          <p:cNvPr id="1245" name="Google Shape;1245;p120"/>
          <p:cNvGrpSpPr/>
          <p:nvPr/>
        </p:nvGrpSpPr>
        <p:grpSpPr>
          <a:xfrm rot="-2066121">
            <a:off x="7314572" y="437261"/>
            <a:ext cx="1775812" cy="739940"/>
            <a:chOff x="243125" y="4222425"/>
            <a:chExt cx="1775736" cy="739908"/>
          </a:xfrm>
        </p:grpSpPr>
        <p:sp>
          <p:nvSpPr>
            <p:cNvPr id="1246" name="Google Shape;1246;p120"/>
            <p:cNvSpPr/>
            <p:nvPr/>
          </p:nvSpPr>
          <p:spPr>
            <a:xfrm>
              <a:off x="243125" y="4222425"/>
              <a:ext cx="1775736" cy="739908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20"/>
            <p:cNvSpPr txBox="1"/>
            <p:nvPr/>
          </p:nvSpPr>
          <p:spPr>
            <a:xfrm>
              <a:off x="441725" y="4421025"/>
              <a:ext cx="1310700" cy="26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2400">
                  <a:solidFill>
                    <a:srgbClr val="FF0000"/>
                  </a:solidFill>
                </a:rPr>
                <a:t>BONUS</a:t>
              </a:r>
              <a:endParaRPr b="1" sz="24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BE0E3"/>
        </a:solidFill>
      </p:bgPr>
    </p:bg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121"/>
          <p:cNvSpPr/>
          <p:nvPr/>
        </p:nvSpPr>
        <p:spPr>
          <a:xfrm>
            <a:off x="75100" y="2747119"/>
            <a:ext cx="8985000" cy="324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7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121"/>
          <p:cNvSpPr txBox="1"/>
          <p:nvPr>
            <p:ph type="title"/>
          </p:nvPr>
        </p:nvSpPr>
        <p:spPr>
          <a:xfrm>
            <a:off x="311700" y="127775"/>
            <a:ext cx="8520600" cy="10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9900"/>
                </a:solidFill>
              </a:rPr>
              <a:t>PRACTICE</a:t>
            </a:r>
            <a:r>
              <a:rPr lang="fr">
                <a:solidFill>
                  <a:srgbClr val="FF9900"/>
                </a:solidFill>
              </a:rPr>
              <a:t> : Absolute Copy Number</a:t>
            </a:r>
            <a:r>
              <a:rPr lang="fr" sz="2400">
                <a:solidFill>
                  <a:srgbClr val="FF9900"/>
                </a:solidFill>
              </a:rPr>
              <a:t> </a:t>
            </a:r>
            <a:r>
              <a:rPr b="1" lang="fr" sz="2400">
                <a:solidFill>
                  <a:srgbClr val="FF9900"/>
                </a:solidFill>
              </a:rPr>
              <a:t>[SEQUENZA]</a:t>
            </a:r>
            <a:endParaRPr sz="2400">
              <a:solidFill>
                <a:srgbClr val="FF9900"/>
              </a:solidFill>
            </a:endParaRPr>
          </a:p>
        </p:txBody>
      </p:sp>
      <p:sp>
        <p:nvSpPr>
          <p:cNvPr id="1254" name="Google Shape;1254;p12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55" name="Google Shape;1255;p121"/>
          <p:cNvSpPr txBox="1"/>
          <p:nvPr>
            <p:ph idx="1" type="body"/>
          </p:nvPr>
        </p:nvSpPr>
        <p:spPr>
          <a:xfrm>
            <a:off x="83100" y="1380250"/>
            <a:ext cx="9144000" cy="22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dk1"/>
                </a:solidFill>
              </a:rPr>
              <a:t>Input data</a:t>
            </a:r>
            <a:r>
              <a:rPr lang="fr" u="sng">
                <a:solidFill>
                  <a:schemeClr val="dk1"/>
                </a:solidFill>
              </a:rPr>
              <a:t> :</a:t>
            </a:r>
            <a:endParaRPr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">
                <a:solidFill>
                  <a:schemeClr val="dk1"/>
                </a:solidFill>
              </a:rPr>
              <a:t>The</a:t>
            </a:r>
            <a:r>
              <a:rPr lang="fr">
                <a:solidFill>
                  <a:schemeClr val="dk1"/>
                </a:solidFill>
              </a:rPr>
              <a:t> </a:t>
            </a:r>
            <a:r>
              <a:rPr b="1" lang="fr">
                <a:solidFill>
                  <a:schemeClr val="dk1"/>
                </a:solidFill>
              </a:rPr>
              <a:t>segmented</a:t>
            </a:r>
            <a:r>
              <a:rPr lang="fr">
                <a:solidFill>
                  <a:schemeClr val="dk1"/>
                </a:solidFill>
              </a:rPr>
              <a:t> dataset you generated</a:t>
            </a:r>
            <a:r>
              <a:rPr lang="fr">
                <a:solidFill>
                  <a:schemeClr val="dk1"/>
                </a:solidFill>
              </a:rPr>
              <a:t> :</a:t>
            </a:r>
            <a:endParaRPr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~/tp_cna/RESULTS/REDUX/A18R.RDX/</a:t>
            </a:r>
            <a:r>
              <a:rPr b="1"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SEQUENZA</a:t>
            </a: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b="1"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L2R</a:t>
            </a: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/A18R.RDX.</a:t>
            </a:r>
            <a:r>
              <a:rPr b="1"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SEG.SEQUENZA</a:t>
            </a: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.RDS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SCN.ff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 sz="16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RDS.file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fr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A18R.RDX/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SEQUENZA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L2R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/A18R.RDX.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SEG.SEQUENZA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.RDS</a:t>
            </a:r>
            <a:r>
              <a:rPr lang="fr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u="sng">
              <a:solidFill>
                <a:schemeClr val="dk1"/>
              </a:solidFill>
            </a:endParaRPr>
          </a:p>
        </p:txBody>
      </p:sp>
      <p:sp>
        <p:nvSpPr>
          <p:cNvPr id="1256" name="Google Shape;1256;p121"/>
          <p:cNvSpPr txBox="1"/>
          <p:nvPr/>
        </p:nvSpPr>
        <p:spPr>
          <a:xfrm>
            <a:off x="186150" y="4751825"/>
            <a:ext cx="8613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>
                <a:solidFill>
                  <a:srgbClr val="FF0000"/>
                </a:solidFill>
              </a:rPr>
              <a:t>HELP</a:t>
            </a:r>
            <a:r>
              <a:rPr b="1" i="1" lang="fr">
                <a:solidFill>
                  <a:srgbClr val="FF0000"/>
                </a:solidFill>
              </a:rPr>
              <a:t> :	?ASCN.ff	?ASCN.SEQUENZA</a:t>
            </a:r>
            <a:endParaRPr b="1" i="1">
              <a:solidFill>
                <a:srgbClr val="FF0000"/>
              </a:solidFill>
            </a:endParaRPr>
          </a:p>
        </p:txBody>
      </p:sp>
      <p:grpSp>
        <p:nvGrpSpPr>
          <p:cNvPr id="1257" name="Google Shape;1257;p121"/>
          <p:cNvGrpSpPr/>
          <p:nvPr/>
        </p:nvGrpSpPr>
        <p:grpSpPr>
          <a:xfrm rot="-2066121">
            <a:off x="7314572" y="437261"/>
            <a:ext cx="1775812" cy="739940"/>
            <a:chOff x="243125" y="4222425"/>
            <a:chExt cx="1775736" cy="739908"/>
          </a:xfrm>
        </p:grpSpPr>
        <p:sp>
          <p:nvSpPr>
            <p:cNvPr id="1258" name="Google Shape;1258;p121"/>
            <p:cNvSpPr/>
            <p:nvPr/>
          </p:nvSpPr>
          <p:spPr>
            <a:xfrm>
              <a:off x="243125" y="4222425"/>
              <a:ext cx="1775736" cy="739908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121"/>
            <p:cNvSpPr txBox="1"/>
            <p:nvPr/>
          </p:nvSpPr>
          <p:spPr>
            <a:xfrm>
              <a:off x="441725" y="4421025"/>
              <a:ext cx="1310700" cy="26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2400">
                  <a:solidFill>
                    <a:srgbClr val="FF0000"/>
                  </a:solidFill>
                </a:rPr>
                <a:t>BONUS</a:t>
              </a:r>
              <a:endParaRPr b="1" sz="24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BE0E3"/>
        </a:solidFill>
      </p:bgPr>
    </p:bg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122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9900"/>
                </a:solidFill>
              </a:rPr>
              <a:t>PRACTICE</a:t>
            </a:r>
            <a:r>
              <a:rPr lang="fr">
                <a:solidFill>
                  <a:srgbClr val="FF9900"/>
                </a:solidFill>
              </a:rPr>
              <a:t> : Annotation &amp; HTML Report</a:t>
            </a:r>
            <a:endParaRPr b="1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12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66" name="Google Shape;1266;p122"/>
          <p:cNvSpPr/>
          <p:nvPr/>
        </p:nvSpPr>
        <p:spPr>
          <a:xfrm>
            <a:off x="-1100" y="3508456"/>
            <a:ext cx="9144000" cy="433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7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122"/>
          <p:cNvSpPr txBox="1"/>
          <p:nvPr>
            <p:ph idx="1" type="body"/>
          </p:nvPr>
        </p:nvSpPr>
        <p:spPr>
          <a:xfrm>
            <a:off x="6900" y="1538963"/>
            <a:ext cx="9014700" cy="18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u="sng">
                <a:solidFill>
                  <a:schemeClr val="dk1"/>
                </a:solidFill>
              </a:rPr>
              <a:t>Input data</a:t>
            </a:r>
            <a:r>
              <a:rPr lang="fr" u="sng">
                <a:solidFill>
                  <a:schemeClr val="dk1"/>
                </a:solidFill>
              </a:rPr>
              <a:t> :</a:t>
            </a:r>
            <a:endParaRPr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The </a:t>
            </a:r>
            <a:r>
              <a:rPr b="1" lang="fr">
                <a:solidFill>
                  <a:schemeClr val="dk1"/>
                </a:solidFill>
              </a:rPr>
              <a:t>segmented</a:t>
            </a:r>
            <a:r>
              <a:rPr lang="fr">
                <a:solidFill>
                  <a:schemeClr val="dk1"/>
                </a:solidFill>
              </a:rPr>
              <a:t> dataset you generated</a:t>
            </a:r>
            <a:r>
              <a:rPr lang="fr">
                <a:solidFill>
                  <a:schemeClr val="dk1"/>
                </a:solidFill>
              </a:rPr>
              <a:t> :</a:t>
            </a:r>
            <a:endParaRPr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~/tp_cna/RESULTS/REDUX/A18R.RDX/</a:t>
            </a:r>
            <a:r>
              <a:rPr b="1"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SEQUENZA</a:t>
            </a: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b="1"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L2R</a:t>
            </a: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/A18R.RDX.</a:t>
            </a:r>
            <a:r>
              <a:rPr b="1"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SEG.SEQUENZA</a:t>
            </a: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.RDS</a:t>
            </a:r>
            <a:endParaRPr sz="16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68" name="Google Shape;1268;p122"/>
          <p:cNvSpPr txBox="1"/>
          <p:nvPr/>
        </p:nvSpPr>
        <p:spPr>
          <a:xfrm>
            <a:off x="186150" y="4751825"/>
            <a:ext cx="8613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>
                <a:solidFill>
                  <a:srgbClr val="FF0000"/>
                </a:solidFill>
              </a:rPr>
              <a:t>HELP</a:t>
            </a:r>
            <a:r>
              <a:rPr b="1" i="1" lang="fr">
                <a:solidFill>
                  <a:srgbClr val="FF0000"/>
                </a:solidFill>
              </a:rPr>
              <a:t> :	?Annotate.ff	?Annotate</a:t>
            </a:r>
            <a:endParaRPr b="1" i="1">
              <a:solidFill>
                <a:srgbClr val="FF0000"/>
              </a:solidFill>
            </a:endParaRPr>
          </a:p>
        </p:txBody>
      </p:sp>
      <p:sp>
        <p:nvSpPr>
          <p:cNvPr id="1269" name="Google Shape;1269;p122"/>
          <p:cNvSpPr txBox="1"/>
          <p:nvPr/>
        </p:nvSpPr>
        <p:spPr>
          <a:xfrm>
            <a:off x="152400" y="3547950"/>
            <a:ext cx="9066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Annotate.ff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 sz="16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RDS.file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fr" sz="1600">
                <a:solidFill>
                  <a:srgbClr val="0000FF"/>
                </a:solidFill>
              </a:rPr>
              <a:t>"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A18R.RDX/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SEQUENZA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/L2R/A18R.RDX.SEG.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SEQUENZA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.RDS</a:t>
            </a:r>
            <a:r>
              <a:rPr lang="fr" sz="1600">
                <a:solidFill>
                  <a:srgbClr val="0000FF"/>
                </a:solidFill>
              </a:rPr>
              <a:t>"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/>
          </a:p>
        </p:txBody>
      </p:sp>
      <p:grpSp>
        <p:nvGrpSpPr>
          <p:cNvPr id="1270" name="Google Shape;1270;p122"/>
          <p:cNvGrpSpPr/>
          <p:nvPr/>
        </p:nvGrpSpPr>
        <p:grpSpPr>
          <a:xfrm rot="-2066121">
            <a:off x="7314572" y="636111"/>
            <a:ext cx="1775812" cy="739940"/>
            <a:chOff x="243125" y="4222425"/>
            <a:chExt cx="1775736" cy="739908"/>
          </a:xfrm>
        </p:grpSpPr>
        <p:sp>
          <p:nvSpPr>
            <p:cNvPr id="1271" name="Google Shape;1271;p122"/>
            <p:cNvSpPr/>
            <p:nvPr/>
          </p:nvSpPr>
          <p:spPr>
            <a:xfrm>
              <a:off x="243125" y="4222425"/>
              <a:ext cx="1775736" cy="739908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122"/>
            <p:cNvSpPr txBox="1"/>
            <p:nvPr/>
          </p:nvSpPr>
          <p:spPr>
            <a:xfrm>
              <a:off x="441725" y="4421025"/>
              <a:ext cx="1310700" cy="26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2400">
                  <a:solidFill>
                    <a:srgbClr val="FF0000"/>
                  </a:solidFill>
                </a:rPr>
                <a:t>BONUS</a:t>
              </a:r>
              <a:endParaRPr b="1" sz="2400">
                <a:solidFill>
                  <a:srgbClr val="FF0000"/>
                </a:solidFill>
              </a:endParaRPr>
            </a:p>
          </p:txBody>
        </p:sp>
      </p:grpSp>
      <p:sp>
        <p:nvSpPr>
          <p:cNvPr id="1273" name="Google Shape;1273;p122"/>
          <p:cNvSpPr txBox="1"/>
          <p:nvPr>
            <p:ph idx="1" type="body"/>
          </p:nvPr>
        </p:nvSpPr>
        <p:spPr>
          <a:xfrm>
            <a:off x="64650" y="4251825"/>
            <a:ext cx="90147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i="1" lang="fr">
                <a:solidFill>
                  <a:schemeClr val="dk1"/>
                </a:solidFill>
              </a:rPr>
              <a:t>(and you can still play with the 3 other samples !)</a:t>
            </a:r>
            <a:endParaRPr i="1" sz="16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1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200"/>
              <a:t>APPENDIX</a:t>
            </a:r>
            <a:endParaRPr b="1" sz="5200"/>
          </a:p>
        </p:txBody>
      </p:sp>
      <p:sp>
        <p:nvSpPr>
          <p:cNvPr id="1279" name="Google Shape;1279;p12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124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5" name="Google Shape;1285;p124"/>
          <p:cNvPicPr preferRelativeResize="0"/>
          <p:nvPr/>
        </p:nvPicPr>
        <p:blipFill rotWithShape="1">
          <a:blip r:embed="rId3">
            <a:alphaModFix/>
          </a:blip>
          <a:srcRect b="0" l="0" r="0" t="229"/>
          <a:stretch/>
        </p:blipFill>
        <p:spPr>
          <a:xfrm>
            <a:off x="271462" y="975122"/>
            <a:ext cx="8261349" cy="39969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grpSp>
        <p:nvGrpSpPr>
          <p:cNvPr id="1286" name="Google Shape;1286;p124"/>
          <p:cNvGrpSpPr/>
          <p:nvPr/>
        </p:nvGrpSpPr>
        <p:grpSpPr>
          <a:xfrm>
            <a:off x="4371187" y="440317"/>
            <a:ext cx="401637" cy="323275"/>
            <a:chOff x="804862" y="56328"/>
            <a:chExt cx="401637" cy="431034"/>
          </a:xfrm>
        </p:grpSpPr>
        <p:pic>
          <p:nvPicPr>
            <p:cNvPr id="1287" name="Google Shape;1287;p1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04862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8" name="Google Shape;1288;p124"/>
            <p:cNvSpPr txBox="1"/>
            <p:nvPr/>
          </p:nvSpPr>
          <p:spPr>
            <a:xfrm>
              <a:off x="827087" y="56328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9" name="Google Shape;1289;p124"/>
          <p:cNvGrpSpPr/>
          <p:nvPr/>
        </p:nvGrpSpPr>
        <p:grpSpPr>
          <a:xfrm>
            <a:off x="6301787" y="436384"/>
            <a:ext cx="403225" cy="331158"/>
            <a:chOff x="3687762" y="45818"/>
            <a:chExt cx="403225" cy="441544"/>
          </a:xfrm>
        </p:grpSpPr>
        <p:pic>
          <p:nvPicPr>
            <p:cNvPr id="1290" name="Google Shape;1290;p1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687762" y="96837"/>
              <a:ext cx="403225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1" name="Google Shape;1291;p124"/>
            <p:cNvSpPr txBox="1"/>
            <p:nvPr/>
          </p:nvSpPr>
          <p:spPr>
            <a:xfrm>
              <a:off x="3708400" y="45818"/>
              <a:ext cx="3588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2" name="Google Shape;1292;p124"/>
          <p:cNvSpPr txBox="1"/>
          <p:nvPr/>
        </p:nvSpPr>
        <p:spPr>
          <a:xfrm>
            <a:off x="614606" y="3337687"/>
            <a:ext cx="1304100" cy="229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fr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REFERENCE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3" name="Google Shape;1293;p124"/>
          <p:cNvSpPr txBox="1"/>
          <p:nvPr/>
        </p:nvSpPr>
        <p:spPr>
          <a:xfrm>
            <a:off x="614606" y="1316579"/>
            <a:ext cx="1304100" cy="229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fr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TEST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4" name="Google Shape;1294;p124"/>
          <p:cNvSpPr txBox="1"/>
          <p:nvPr>
            <p:ph idx="4294967295" type="title"/>
          </p:nvPr>
        </p:nvSpPr>
        <p:spPr>
          <a:xfrm>
            <a:off x="457200" y="-33330"/>
            <a:ext cx="82296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fr" sz="2400"/>
              <a:t>Normalization : Source (Dye / Library / Run …) Bias</a:t>
            </a:r>
            <a:endParaRPr sz="24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125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0" name="Google Shape;1300;p125"/>
          <p:cNvPicPr preferRelativeResize="0"/>
          <p:nvPr/>
        </p:nvPicPr>
        <p:blipFill rotWithShape="1">
          <a:blip r:embed="rId3">
            <a:alphaModFix/>
          </a:blip>
          <a:srcRect b="0" l="0" r="0" t="8105"/>
          <a:stretch/>
        </p:blipFill>
        <p:spPr>
          <a:xfrm>
            <a:off x="136525" y="1395413"/>
            <a:ext cx="1727200" cy="369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1" name="Google Shape;1301;p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36750" y="1395413"/>
            <a:ext cx="1714500" cy="3695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Z:\agilent\P21\P21_JCS_CGH\20100910\feature_extraction\US82900153_252192412010_S01_CGH_107_Sep09_2_4.jpg" id="1302" name="Google Shape;1302;p1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3412" y="1395413"/>
            <a:ext cx="1303734" cy="36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3" name="Google Shape;1303;p125"/>
          <p:cNvPicPr preferRelativeResize="0"/>
          <p:nvPr/>
        </p:nvPicPr>
        <p:blipFill rotWithShape="1">
          <a:blip r:embed="rId6">
            <a:alphaModFix/>
          </a:blip>
          <a:srcRect b="31644" l="44680" r="21629" t="6729"/>
          <a:stretch/>
        </p:blipFill>
        <p:spPr>
          <a:xfrm>
            <a:off x="3736975" y="1395413"/>
            <a:ext cx="1884362" cy="369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Google Shape;1304;p1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69212" y="1383506"/>
            <a:ext cx="1439862" cy="37266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5" name="Google Shape;1305;p125"/>
          <p:cNvCxnSpPr/>
          <p:nvPr/>
        </p:nvCxnSpPr>
        <p:spPr>
          <a:xfrm rot="10800000">
            <a:off x="7548450" y="752540"/>
            <a:ext cx="14400" cy="4411200"/>
          </a:xfrm>
          <a:prstGeom prst="straightConnector1">
            <a:avLst/>
          </a:prstGeom>
          <a:noFill/>
          <a:ln cap="rnd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06" name="Google Shape;1306;p125"/>
          <p:cNvSpPr txBox="1"/>
          <p:nvPr/>
        </p:nvSpPr>
        <p:spPr>
          <a:xfrm>
            <a:off x="179387" y="1143000"/>
            <a:ext cx="1584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rbel"/>
              <a:buNone/>
            </a:pPr>
            <a:r>
              <a:rPr b="1" i="0" lang="fr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Gradient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7" name="Google Shape;1307;p125"/>
          <p:cNvSpPr txBox="1"/>
          <p:nvPr/>
        </p:nvSpPr>
        <p:spPr>
          <a:xfrm>
            <a:off x="1979612" y="1143000"/>
            <a:ext cx="1584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rbel"/>
              <a:buNone/>
            </a:pPr>
            <a:r>
              <a:rPr b="1" i="0" lang="fr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Spotter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8" name="Google Shape;1308;p125"/>
          <p:cNvSpPr txBox="1"/>
          <p:nvPr/>
        </p:nvSpPr>
        <p:spPr>
          <a:xfrm>
            <a:off x="3779837" y="1143000"/>
            <a:ext cx="17289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rbel"/>
              <a:buNone/>
            </a:pPr>
            <a:r>
              <a:rPr b="1" i="0" lang="fr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Print-tip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9" name="Google Shape;1309;p125"/>
          <p:cNvSpPr txBox="1"/>
          <p:nvPr/>
        </p:nvSpPr>
        <p:spPr>
          <a:xfrm>
            <a:off x="5724525" y="1143000"/>
            <a:ext cx="17271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rbel"/>
              <a:buNone/>
            </a:pPr>
            <a:r>
              <a:rPr b="1" i="0" lang="fr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Leak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0" name="Google Shape;1310;p125"/>
          <p:cNvSpPr txBox="1"/>
          <p:nvPr/>
        </p:nvSpPr>
        <p:spPr>
          <a:xfrm>
            <a:off x="7667625" y="1143000"/>
            <a:ext cx="1476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rbel"/>
              <a:buNone/>
            </a:pPr>
            <a:r>
              <a:rPr b="1" i="0" lang="fr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Density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1" name="Google Shape;1311;p125"/>
          <p:cNvSpPr txBox="1"/>
          <p:nvPr>
            <p:ph idx="4294967295" type="title"/>
          </p:nvPr>
        </p:nvSpPr>
        <p:spPr>
          <a:xfrm>
            <a:off x="457200" y="-33330"/>
            <a:ext cx="82296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fr"/>
              <a:t>Normalization : Spatial Bias Sources</a:t>
            </a:r>
            <a:endParaRPr/>
          </a:p>
        </p:txBody>
      </p:sp>
      <p:grpSp>
        <p:nvGrpSpPr>
          <p:cNvPr id="1312" name="Google Shape;1312;p125"/>
          <p:cNvGrpSpPr/>
          <p:nvPr/>
        </p:nvGrpSpPr>
        <p:grpSpPr>
          <a:xfrm>
            <a:off x="3563898" y="789093"/>
            <a:ext cx="315847" cy="274615"/>
            <a:chOff x="85725" y="87806"/>
            <a:chExt cx="401637" cy="399556"/>
          </a:xfrm>
        </p:grpSpPr>
        <p:pic>
          <p:nvPicPr>
            <p:cNvPr id="1313" name="Google Shape;1313;p12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5725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4" name="Google Shape;1314;p125"/>
            <p:cNvSpPr txBox="1"/>
            <p:nvPr/>
          </p:nvSpPr>
          <p:spPr>
            <a:xfrm>
              <a:off x="107950" y="87806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orbel"/>
                <a:buNone/>
              </a:pPr>
              <a:r>
                <a:rPr b="1" i="0" lang="fr" sz="13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A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5" name="Google Shape;1315;p125"/>
          <p:cNvGrpSpPr/>
          <p:nvPr/>
        </p:nvGrpSpPr>
        <p:grpSpPr>
          <a:xfrm>
            <a:off x="8230583" y="857779"/>
            <a:ext cx="317096" cy="274615"/>
            <a:chOff x="6997700" y="1313356"/>
            <a:chExt cx="403225" cy="399556"/>
          </a:xfrm>
        </p:grpSpPr>
        <p:pic>
          <p:nvPicPr>
            <p:cNvPr id="1316" name="Google Shape;1316;p12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997700" y="1316037"/>
              <a:ext cx="403225" cy="396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7" name="Google Shape;1317;p125"/>
            <p:cNvSpPr txBox="1"/>
            <p:nvPr/>
          </p:nvSpPr>
          <p:spPr>
            <a:xfrm>
              <a:off x="7019925" y="1313356"/>
              <a:ext cx="360300" cy="34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orbel"/>
                <a:buNone/>
              </a:pPr>
              <a:r>
                <a:rPr b="1" i="0" lang="fr" sz="13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S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126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3" name="Google Shape;1323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198" y="642203"/>
            <a:ext cx="7488225" cy="45012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4" name="Google Shape;1324;p126"/>
          <p:cNvCxnSpPr/>
          <p:nvPr/>
        </p:nvCxnSpPr>
        <p:spPr>
          <a:xfrm flipH="1" rot="10800000">
            <a:off x="5292725" y="1545450"/>
            <a:ext cx="2340000" cy="1674000"/>
          </a:xfrm>
          <a:prstGeom prst="straightConnector1">
            <a:avLst/>
          </a:prstGeom>
          <a:noFill/>
          <a:ln cap="rnd" cmpd="sng" w="28575">
            <a:solidFill>
              <a:srgbClr val="FF0000"/>
            </a:solidFill>
            <a:prstDash val="solid"/>
            <a:miter lim="800000"/>
            <a:headEnd len="lg" w="lg" type="triangle"/>
            <a:tailEnd len="lg" w="lg" type="triangle"/>
          </a:ln>
        </p:spPr>
      </p:cxnSp>
      <p:sp>
        <p:nvSpPr>
          <p:cNvPr id="1325" name="Google Shape;1325;p126"/>
          <p:cNvSpPr txBox="1"/>
          <p:nvPr>
            <p:ph idx="4294967295" type="title"/>
          </p:nvPr>
        </p:nvSpPr>
        <p:spPr>
          <a:xfrm>
            <a:off x="457200" y="-33330"/>
            <a:ext cx="82296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fr"/>
              <a:t>Normalization : Spatial Bias Correction</a:t>
            </a:r>
            <a:endParaRPr/>
          </a:p>
        </p:txBody>
      </p:sp>
      <p:grpSp>
        <p:nvGrpSpPr>
          <p:cNvPr id="1326" name="Google Shape;1326;p126"/>
          <p:cNvGrpSpPr/>
          <p:nvPr/>
        </p:nvGrpSpPr>
        <p:grpSpPr>
          <a:xfrm>
            <a:off x="8734973" y="117218"/>
            <a:ext cx="315847" cy="274615"/>
            <a:chOff x="85725" y="87806"/>
            <a:chExt cx="401637" cy="399556"/>
          </a:xfrm>
        </p:grpSpPr>
        <p:pic>
          <p:nvPicPr>
            <p:cNvPr id="1327" name="Google Shape;1327;p1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5725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8" name="Google Shape;1328;p126"/>
            <p:cNvSpPr txBox="1"/>
            <p:nvPr/>
          </p:nvSpPr>
          <p:spPr>
            <a:xfrm>
              <a:off x="107950" y="87806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orbel"/>
                <a:buNone/>
              </a:pPr>
              <a:r>
                <a:rPr b="1" i="0" lang="fr" sz="13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A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127"/>
          <p:cNvSpPr txBox="1"/>
          <p:nvPr>
            <p:ph idx="4294967295" type="title"/>
          </p:nvPr>
        </p:nvSpPr>
        <p:spPr>
          <a:xfrm>
            <a:off x="457200" y="140322"/>
            <a:ext cx="82296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fr"/>
              <a:t>Segmentation : A Computational Challenge</a:t>
            </a:r>
            <a:endParaRPr b="1" sz="4050">
              <a:solidFill>
                <a:srgbClr val="FFC7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34" name="Google Shape;1334;p127"/>
          <p:cNvSpPr txBox="1"/>
          <p:nvPr>
            <p:ph idx="1" type="body"/>
          </p:nvPr>
        </p:nvSpPr>
        <p:spPr>
          <a:xfrm>
            <a:off x="179387" y="842182"/>
            <a:ext cx="4248000" cy="16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319087" lvl="0" marL="438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◼"/>
            </a:pPr>
            <a:r>
              <a:rPr b="1" i="0" lang="fr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Two unknowns for breakpoints :</a:t>
            </a:r>
            <a:endParaRPr/>
          </a:p>
          <a:p>
            <a:pPr indent="-273050" lvl="1" marL="73025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▪"/>
            </a:pPr>
            <a:r>
              <a:rPr b="1" i="0" lang="fr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Localization</a:t>
            </a:r>
            <a:endParaRPr/>
          </a:p>
          <a:p>
            <a:pPr indent="-273050" lvl="1" marL="73025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▪"/>
            </a:pPr>
            <a:r>
              <a:rPr b="1" i="0" lang="fr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Quantity</a:t>
            </a:r>
            <a:endParaRPr/>
          </a:p>
        </p:txBody>
      </p:sp>
      <p:sp>
        <p:nvSpPr>
          <p:cNvPr id="1335" name="Google Shape;1335;p127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6" name="Google Shape;1336;p127"/>
          <p:cNvSpPr txBox="1"/>
          <p:nvPr/>
        </p:nvSpPr>
        <p:spPr>
          <a:xfrm>
            <a:off x="827087" y="2659856"/>
            <a:ext cx="3214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C64847"/>
              </a:buClr>
              <a:buSzPts val="1800"/>
              <a:buFont typeface="Corbel"/>
              <a:buNone/>
            </a:pPr>
            <a:r>
              <a:rPr b="1" i="0" lang="fr" sz="1800" u="none" cap="none" strike="noStrike">
                <a:solidFill>
                  <a:srgbClr val="C64847"/>
                </a:solidFill>
                <a:latin typeface="Corbel"/>
                <a:ea typeface="Corbel"/>
                <a:cs typeface="Corbel"/>
                <a:sym typeface="Corbel"/>
              </a:rPr>
              <a:t>Homoscedastic (m)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7" name="Google Shape;1337;p127"/>
          <p:cNvSpPr txBox="1"/>
          <p:nvPr/>
        </p:nvSpPr>
        <p:spPr>
          <a:xfrm>
            <a:off x="4903787" y="2659856"/>
            <a:ext cx="32862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C64847"/>
              </a:buClr>
              <a:buSzPts val="1800"/>
              <a:buFont typeface="Corbel"/>
              <a:buNone/>
            </a:pPr>
            <a:r>
              <a:rPr b="1" i="0" lang="fr" sz="1800" u="none" cap="none" strike="noStrike">
                <a:solidFill>
                  <a:srgbClr val="C64847"/>
                </a:solidFill>
                <a:latin typeface="Corbel"/>
                <a:ea typeface="Corbel"/>
                <a:cs typeface="Corbel"/>
                <a:sym typeface="Corbel"/>
              </a:rPr>
              <a:t>Heteroscedastic (m, V)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8" name="Google Shape;1338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9025" y="3000375"/>
            <a:ext cx="3311525" cy="203120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1339" name="Google Shape;1339;p1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6775" y="3003947"/>
            <a:ext cx="3175001" cy="205263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340" name="Google Shape;1340;p127"/>
          <p:cNvSpPr txBox="1"/>
          <p:nvPr/>
        </p:nvSpPr>
        <p:spPr>
          <a:xfrm>
            <a:off x="4572000" y="842182"/>
            <a:ext cx="4248000" cy="16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319087" lvl="0" marL="438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◼"/>
            </a:pPr>
            <a:r>
              <a:rPr b="1" i="0" lang="fr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Three families of algorithms 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1" marL="73025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▪"/>
            </a:pPr>
            <a:r>
              <a:rPr b="1" i="0" lang="fr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Smoothers </a:t>
            </a:r>
            <a:r>
              <a:rPr b="0" i="0" lang="fr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(wavelet)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1" marL="73025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▪"/>
            </a:pPr>
            <a:r>
              <a:rPr b="1" i="0" lang="fr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Change-point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2" marL="118745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▪"/>
            </a:pPr>
            <a:r>
              <a:rPr b="1" i="0" lang="fr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Binary segmentation</a:t>
            </a:r>
            <a:r>
              <a:rPr b="0" i="0" lang="fr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(CBS)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2" marL="118745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▪"/>
            </a:pPr>
            <a:r>
              <a:rPr b="1" i="0" lang="fr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Optimal partitionning</a:t>
            </a:r>
            <a:r>
              <a:rPr b="0" i="0" lang="fr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(PELT)</a:t>
            </a:r>
            <a:endParaRPr b="1" i="0" sz="16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73050" lvl="1" marL="73025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▪"/>
            </a:pPr>
            <a:r>
              <a:rPr b="1" i="0" lang="fr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HMM modeling</a:t>
            </a:r>
            <a:r>
              <a:rPr b="0" i="0" lang="fr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(bioHMM)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1" name="Google Shape;1341;p127"/>
          <p:cNvSpPr txBox="1"/>
          <p:nvPr/>
        </p:nvSpPr>
        <p:spPr>
          <a:xfrm>
            <a:off x="5435600" y="1855573"/>
            <a:ext cx="2952900" cy="557700"/>
          </a:xfrm>
          <a:prstGeom prst="rect">
            <a:avLst/>
          </a:prstGeom>
          <a:noFill/>
          <a:ln cap="flat" cmpd="thickThin" w="480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342" name="Google Shape;1342;p127"/>
          <p:cNvGrpSpPr/>
          <p:nvPr/>
        </p:nvGrpSpPr>
        <p:grpSpPr>
          <a:xfrm>
            <a:off x="8656637" y="72628"/>
            <a:ext cx="401637" cy="292894"/>
            <a:chOff x="8656637" y="96837"/>
            <a:chExt cx="401637" cy="390525"/>
          </a:xfrm>
        </p:grpSpPr>
        <p:pic>
          <p:nvPicPr>
            <p:cNvPr id="1343" name="Google Shape;1343;p1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656637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4" name="Google Shape;1344;p127"/>
            <p:cNvSpPr txBox="1"/>
            <p:nvPr/>
          </p:nvSpPr>
          <p:spPr>
            <a:xfrm>
              <a:off x="86756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5" name="Google Shape;1345;p127"/>
          <p:cNvGrpSpPr/>
          <p:nvPr/>
        </p:nvGrpSpPr>
        <p:grpSpPr>
          <a:xfrm>
            <a:off x="8223250" y="72628"/>
            <a:ext cx="403225" cy="292894"/>
            <a:chOff x="8223250" y="96837"/>
            <a:chExt cx="403225" cy="390525"/>
          </a:xfrm>
        </p:grpSpPr>
        <p:pic>
          <p:nvPicPr>
            <p:cNvPr id="1346" name="Google Shape;1346;p12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223250" y="96837"/>
              <a:ext cx="403225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7" name="Google Shape;1347;p127"/>
            <p:cNvSpPr txBox="1"/>
            <p:nvPr/>
          </p:nvSpPr>
          <p:spPr>
            <a:xfrm>
              <a:off x="82438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7"/>
          <p:cNvSpPr txBox="1"/>
          <p:nvPr>
            <p:ph type="title"/>
          </p:nvPr>
        </p:nvSpPr>
        <p:spPr>
          <a:xfrm>
            <a:off x="311700" y="51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Technical Principle</a:t>
            </a:r>
            <a:endParaRPr/>
          </a:p>
        </p:txBody>
      </p:sp>
      <p:pic>
        <p:nvPicPr>
          <p:cNvPr descr="C:\Documents and Settings\aoumess\Bureau\20170411_IFSBM\arrayCGH_Theisen_FULL.jpg" id="314" name="Google Shape;314;p47"/>
          <p:cNvPicPr preferRelativeResize="0"/>
          <p:nvPr/>
        </p:nvPicPr>
        <p:blipFill rotWithShape="1">
          <a:blip r:embed="rId3">
            <a:alphaModFix/>
          </a:blip>
          <a:srcRect b="0" l="0" r="61731" t="0"/>
          <a:stretch/>
        </p:blipFill>
        <p:spPr>
          <a:xfrm>
            <a:off x="228600" y="939403"/>
            <a:ext cx="2916236" cy="3911203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7"/>
          <p:cNvSpPr/>
          <p:nvPr/>
        </p:nvSpPr>
        <p:spPr>
          <a:xfrm>
            <a:off x="6405490" y="1083090"/>
            <a:ext cx="2559600" cy="378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p47"/>
          <p:cNvPicPr preferRelativeResize="0"/>
          <p:nvPr/>
        </p:nvPicPr>
        <p:blipFill rotWithShape="1">
          <a:blip r:embed="rId4">
            <a:alphaModFix/>
          </a:blip>
          <a:srcRect b="22001" l="34921" r="53048" t="56751"/>
          <a:stretch/>
        </p:blipFill>
        <p:spPr>
          <a:xfrm>
            <a:off x="3216275" y="3746897"/>
            <a:ext cx="1079500" cy="9382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:\pelican\volume03\ws\ugf\bioinfo\Users\Bastien\Presentations\2017\20170411_IFSBM\WEScapture.jpg" id="317" name="Google Shape;317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49950" y="982420"/>
            <a:ext cx="2559475" cy="375150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J:\bioinfo\Users\Bastien\Presentations\2015\IFSBM\clusters.jpg" id="318" name="Google Shape;318;p47"/>
          <p:cNvPicPr preferRelativeResize="0"/>
          <p:nvPr/>
        </p:nvPicPr>
        <p:blipFill rotWithShape="1">
          <a:blip r:embed="rId6">
            <a:alphaModFix/>
          </a:blip>
          <a:srcRect b="51059" l="24128" r="55727" t="25265"/>
          <a:stretch/>
        </p:blipFill>
        <p:spPr>
          <a:xfrm>
            <a:off x="5521325" y="3855244"/>
            <a:ext cx="1223962" cy="8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7"/>
          <p:cNvSpPr/>
          <p:nvPr/>
        </p:nvSpPr>
        <p:spPr>
          <a:xfrm>
            <a:off x="1992312" y="3477815"/>
            <a:ext cx="1800200" cy="918102"/>
          </a:xfrm>
          <a:custGeom>
            <a:rect b="b" l="l" r="r" t="t"/>
            <a:pathLst>
              <a:path extrusionOk="0" h="1224136" w="1800200">
                <a:moveTo>
                  <a:pt x="60509" y="612068"/>
                </a:moveTo>
                <a:cubicBezTo>
                  <a:pt x="60509" y="329162"/>
                  <a:pt x="386333" y="92127"/>
                  <a:pt x="814746" y="63367"/>
                </a:cubicBezTo>
                <a:cubicBezTo>
                  <a:pt x="1165594" y="39814"/>
                  <a:pt x="1501450" y="162812"/>
                  <a:pt x="1655435" y="371247"/>
                </a:cubicBezTo>
                <a:lnTo>
                  <a:pt x="1708826" y="366723"/>
                </a:lnTo>
                <a:lnTo>
                  <a:pt x="1692054" y="544964"/>
                </a:lnTo>
                <a:lnTo>
                  <a:pt x="1507101" y="383816"/>
                </a:lnTo>
                <a:lnTo>
                  <a:pt x="1558926" y="379424"/>
                </a:lnTo>
                <a:cubicBezTo>
                  <a:pt x="1409785" y="217024"/>
                  <a:pt x="1119682" y="124822"/>
                  <a:pt x="819984" y="144571"/>
                </a:cubicBezTo>
                <a:cubicBezTo>
                  <a:pt x="434447" y="169976"/>
                  <a:pt x="141940" y="371654"/>
                  <a:pt x="141940" y="612068"/>
                </a:cubicBezTo>
                <a:lnTo>
                  <a:pt x="60509" y="612068"/>
                </a:lnTo>
                <a:close/>
              </a:path>
            </a:pathLst>
          </a:cu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0" name="Google Shape;320;p47"/>
          <p:cNvSpPr/>
          <p:nvPr/>
        </p:nvSpPr>
        <p:spPr>
          <a:xfrm flipH="1">
            <a:off x="5880819" y="3769519"/>
            <a:ext cx="1512168" cy="918102"/>
          </a:xfrm>
          <a:custGeom>
            <a:rect b="b" l="l" r="r" t="t"/>
            <a:pathLst>
              <a:path extrusionOk="0" h="1224136" w="1512168">
                <a:moveTo>
                  <a:pt x="60509" y="612068"/>
                </a:moveTo>
                <a:cubicBezTo>
                  <a:pt x="60509" y="333465"/>
                  <a:pt x="322524" y="98606"/>
                  <a:pt x="671249" y="64627"/>
                </a:cubicBezTo>
                <a:cubicBezTo>
                  <a:pt x="984529" y="34101"/>
                  <a:pt x="1284459" y="174670"/>
                  <a:pt x="1401803" y="407016"/>
                </a:cubicBezTo>
                <a:lnTo>
                  <a:pt x="1458800" y="402186"/>
                </a:lnTo>
                <a:lnTo>
                  <a:pt x="1407115" y="556904"/>
                </a:lnTo>
                <a:lnTo>
                  <a:pt x="1257076" y="419278"/>
                </a:lnTo>
                <a:lnTo>
                  <a:pt x="1313372" y="414508"/>
                </a:lnTo>
                <a:cubicBezTo>
                  <a:pt x="1200482" y="227900"/>
                  <a:pt x="942255" y="119116"/>
                  <a:pt x="675911" y="145962"/>
                </a:cubicBezTo>
                <a:cubicBezTo>
                  <a:pt x="370356" y="176760"/>
                  <a:pt x="141939" y="376146"/>
                  <a:pt x="141939" y="612068"/>
                </a:cubicBezTo>
                <a:lnTo>
                  <a:pt x="60509" y="612068"/>
                </a:lnTo>
                <a:close/>
              </a:path>
            </a:pathLst>
          </a:cu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b="0" i="0" sz="18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1" name="Google Shape;321;p47"/>
          <p:cNvPicPr preferRelativeResize="0"/>
          <p:nvPr/>
        </p:nvPicPr>
        <p:blipFill rotWithShape="1">
          <a:blip r:embed="rId7">
            <a:alphaModFix/>
          </a:blip>
          <a:srcRect b="6815" l="53770" r="0" t="27273"/>
          <a:stretch/>
        </p:blipFill>
        <p:spPr>
          <a:xfrm>
            <a:off x="3579812" y="1101328"/>
            <a:ext cx="2228850" cy="156567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322" name="Google Shape;322;p47"/>
          <p:cNvPicPr preferRelativeResize="0"/>
          <p:nvPr/>
        </p:nvPicPr>
        <p:blipFill rotWithShape="1">
          <a:blip r:embed="rId7">
            <a:alphaModFix/>
          </a:blip>
          <a:srcRect b="20454" l="1494" r="55189" t="27271"/>
          <a:stretch/>
        </p:blipFill>
        <p:spPr>
          <a:xfrm>
            <a:off x="5024437" y="3423047"/>
            <a:ext cx="936625" cy="55721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323" name="Google Shape;323;p47"/>
          <p:cNvPicPr preferRelativeResize="0"/>
          <p:nvPr/>
        </p:nvPicPr>
        <p:blipFill rotWithShape="1">
          <a:blip r:embed="rId8">
            <a:alphaModFix/>
          </a:blip>
          <a:srcRect b="17643" l="25700" r="26564" t="14707"/>
          <a:stretch/>
        </p:blipFill>
        <p:spPr>
          <a:xfrm>
            <a:off x="3868737" y="3423047"/>
            <a:ext cx="814387" cy="54054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24" name="Google Shape;324;p47"/>
          <p:cNvSpPr/>
          <p:nvPr/>
        </p:nvSpPr>
        <p:spPr>
          <a:xfrm rot="-4144629">
            <a:off x="3963463" y="2802900"/>
            <a:ext cx="1140823" cy="184113"/>
          </a:xfrm>
          <a:prstGeom prst="rightArrow">
            <a:avLst>
              <a:gd fmla="val 20225" name="adj1"/>
              <a:gd fmla="val 50000" name="adj2"/>
            </a:avLst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5" name="Google Shape;325;p47"/>
          <p:cNvSpPr/>
          <p:nvPr/>
        </p:nvSpPr>
        <p:spPr>
          <a:xfrm rot="-6349064">
            <a:off x="4514089" y="2806835"/>
            <a:ext cx="1128118" cy="187124"/>
          </a:xfrm>
          <a:prstGeom prst="rightArrow">
            <a:avLst>
              <a:gd fmla="val 20225" name="adj1"/>
              <a:gd fmla="val 50000" name="adj2"/>
            </a:avLst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6" name="Google Shape;326;p47"/>
          <p:cNvSpPr txBox="1"/>
          <p:nvPr/>
        </p:nvSpPr>
        <p:spPr>
          <a:xfrm>
            <a:off x="4440237" y="4233863"/>
            <a:ext cx="865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Maps</a:t>
            </a:r>
            <a:endParaRPr/>
          </a:p>
        </p:txBody>
      </p:sp>
      <p:sp>
        <p:nvSpPr>
          <p:cNvPr id="327" name="Google Shape;327;p47"/>
          <p:cNvSpPr txBox="1"/>
          <p:nvPr/>
        </p:nvSpPr>
        <p:spPr>
          <a:xfrm>
            <a:off x="3216275" y="2907500"/>
            <a:ext cx="10794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Probe intensities</a:t>
            </a:r>
            <a:endParaRPr/>
          </a:p>
        </p:txBody>
      </p:sp>
      <p:sp>
        <p:nvSpPr>
          <p:cNvPr id="328" name="Google Shape;328;p47"/>
          <p:cNvSpPr txBox="1"/>
          <p:nvPr/>
        </p:nvSpPr>
        <p:spPr>
          <a:xfrm>
            <a:off x="5150380" y="2901550"/>
            <a:ext cx="10794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 depths</a:t>
            </a:r>
            <a:endParaRPr/>
          </a:p>
        </p:txBody>
      </p:sp>
      <p:sp>
        <p:nvSpPr>
          <p:cNvPr id="329" name="Google Shape;329;p47"/>
          <p:cNvSpPr txBox="1"/>
          <p:nvPr/>
        </p:nvSpPr>
        <p:spPr>
          <a:xfrm>
            <a:off x="3860800" y="808434"/>
            <a:ext cx="15114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CNA Detection</a:t>
            </a:r>
            <a:endParaRPr/>
          </a:p>
        </p:txBody>
      </p:sp>
      <p:sp>
        <p:nvSpPr>
          <p:cNvPr id="330" name="Google Shape;330;p4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31" name="Google Shape;331;p47"/>
          <p:cNvSpPr txBox="1"/>
          <p:nvPr/>
        </p:nvSpPr>
        <p:spPr>
          <a:xfrm>
            <a:off x="882225" y="656034"/>
            <a:ext cx="15114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i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Microarray</a:t>
            </a:r>
            <a:endParaRPr b="1" i="1"/>
          </a:p>
        </p:txBody>
      </p:sp>
      <p:sp>
        <p:nvSpPr>
          <p:cNvPr id="332" name="Google Shape;332;p47"/>
          <p:cNvSpPr txBox="1"/>
          <p:nvPr/>
        </p:nvSpPr>
        <p:spPr>
          <a:xfrm>
            <a:off x="6924400" y="656034"/>
            <a:ext cx="15114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i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HTS</a:t>
            </a:r>
            <a:endParaRPr b="1" i="1"/>
          </a:p>
        </p:txBody>
      </p:sp>
      <p:sp>
        <p:nvSpPr>
          <p:cNvPr id="333" name="Google Shape;333;p47"/>
          <p:cNvSpPr txBox="1"/>
          <p:nvPr/>
        </p:nvSpPr>
        <p:spPr>
          <a:xfrm rot="-5400000">
            <a:off x="7791201" y="1171759"/>
            <a:ext cx="15114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i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</a:t>
            </a:r>
            <a:endParaRPr b="1" i="1"/>
          </a:p>
        </p:txBody>
      </p:sp>
      <p:sp>
        <p:nvSpPr>
          <p:cNvPr id="334" name="Google Shape;334;p47"/>
          <p:cNvSpPr txBox="1"/>
          <p:nvPr/>
        </p:nvSpPr>
        <p:spPr>
          <a:xfrm rot="-5400000">
            <a:off x="8046160" y="1585009"/>
            <a:ext cx="15114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i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</a:t>
            </a:r>
            <a:endParaRPr b="1" i="1"/>
          </a:p>
        </p:txBody>
      </p:sp>
      <p:grpSp>
        <p:nvGrpSpPr>
          <p:cNvPr id="335" name="Google Shape;335;p47"/>
          <p:cNvGrpSpPr/>
          <p:nvPr/>
        </p:nvGrpSpPr>
        <p:grpSpPr>
          <a:xfrm>
            <a:off x="810673" y="636693"/>
            <a:ext cx="315847" cy="274615"/>
            <a:chOff x="85725" y="87806"/>
            <a:chExt cx="401637" cy="399556"/>
          </a:xfrm>
        </p:grpSpPr>
        <p:pic>
          <p:nvPicPr>
            <p:cNvPr id="336" name="Google Shape;336;p4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5725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7" name="Google Shape;337;p47"/>
            <p:cNvSpPr txBox="1"/>
            <p:nvPr/>
          </p:nvSpPr>
          <p:spPr>
            <a:xfrm>
              <a:off x="107950" y="87806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orbel"/>
                <a:buNone/>
              </a:pPr>
              <a:r>
                <a:rPr b="1" i="0" lang="fr" sz="13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A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8" name="Google Shape;338;p47"/>
          <p:cNvGrpSpPr/>
          <p:nvPr/>
        </p:nvGrpSpPr>
        <p:grpSpPr>
          <a:xfrm>
            <a:off x="7152071" y="636692"/>
            <a:ext cx="317096" cy="274615"/>
            <a:chOff x="6997700" y="1313356"/>
            <a:chExt cx="403225" cy="399556"/>
          </a:xfrm>
        </p:grpSpPr>
        <p:pic>
          <p:nvPicPr>
            <p:cNvPr id="339" name="Google Shape;339;p4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997700" y="1316037"/>
              <a:ext cx="403225" cy="396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0" name="Google Shape;340;p47"/>
            <p:cNvSpPr txBox="1"/>
            <p:nvPr/>
          </p:nvSpPr>
          <p:spPr>
            <a:xfrm>
              <a:off x="7019925" y="1313356"/>
              <a:ext cx="360300" cy="34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orbel"/>
                <a:buNone/>
              </a:pPr>
              <a:r>
                <a:rPr b="1" i="0" lang="fr" sz="13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S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1" name="Google Shape;341;p47"/>
          <p:cNvGrpSpPr/>
          <p:nvPr/>
        </p:nvGrpSpPr>
        <p:grpSpPr>
          <a:xfrm rot="-1159547">
            <a:off x="6222024" y="2061816"/>
            <a:ext cx="2387145" cy="557185"/>
            <a:chOff x="4710741" y="106156"/>
            <a:chExt cx="2103300" cy="540600"/>
          </a:xfrm>
        </p:grpSpPr>
        <p:sp>
          <p:nvSpPr>
            <p:cNvPr id="342" name="Google Shape;342;p47"/>
            <p:cNvSpPr/>
            <p:nvPr/>
          </p:nvSpPr>
          <p:spPr>
            <a:xfrm>
              <a:off x="4710741" y="106156"/>
              <a:ext cx="2103300" cy="540600"/>
            </a:xfrm>
            <a:prstGeom prst="rect">
              <a:avLst/>
            </a:prstGeom>
            <a:solidFill>
              <a:schemeClr val="lt1"/>
            </a:solidFill>
            <a:ln cap="flat" cmpd="sng" w="38100">
              <a:solidFill>
                <a:srgbClr val="FF0000"/>
              </a:solidFill>
              <a:prstDash val="lgDash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343" name="Google Shape;343;p47"/>
            <p:cNvSpPr txBox="1"/>
            <p:nvPr/>
          </p:nvSpPr>
          <p:spPr>
            <a:xfrm>
              <a:off x="4755044" y="172922"/>
              <a:ext cx="2007600" cy="418200"/>
            </a:xfrm>
            <a:prstGeom prst="rect">
              <a:avLst/>
            </a:prstGeom>
            <a:solidFill>
              <a:schemeClr val="lt1"/>
            </a:solidFill>
            <a:ln cap="flat" cmpd="sng" w="38100">
              <a:solidFill>
                <a:srgbClr val="FF0000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rgbClr val="FF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&amp; </a:t>
              </a:r>
              <a:r>
                <a:rPr b="1" lang="fr" sz="1600">
                  <a:solidFill>
                    <a:srgbClr val="FF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SEQUENCES</a:t>
              </a:r>
              <a:endParaRPr b="1" sz="16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128"/>
          <p:cNvSpPr txBox="1"/>
          <p:nvPr>
            <p:ph idx="4294967295" type="title"/>
          </p:nvPr>
        </p:nvSpPr>
        <p:spPr>
          <a:xfrm>
            <a:off x="457200" y="114300"/>
            <a:ext cx="82296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fr"/>
              <a:t>Segmentation : Variations in Complexity</a:t>
            </a:r>
            <a:endParaRPr b="1" sz="4050">
              <a:solidFill>
                <a:srgbClr val="FFC7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53" name="Google Shape;1353;p128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orbel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54" name="Google Shape;1354;p128"/>
          <p:cNvGrpSpPr/>
          <p:nvPr/>
        </p:nvGrpSpPr>
        <p:grpSpPr>
          <a:xfrm>
            <a:off x="0" y="773512"/>
            <a:ext cx="9144001" cy="4336472"/>
            <a:chOff x="0" y="1134665"/>
            <a:chExt cx="9144001" cy="3975497"/>
          </a:xfrm>
        </p:grpSpPr>
        <p:pic>
          <p:nvPicPr>
            <p:cNvPr id="1355" name="Google Shape;1355;p128"/>
            <p:cNvPicPr preferRelativeResize="0"/>
            <p:nvPr/>
          </p:nvPicPr>
          <p:blipFill rotWithShape="1">
            <a:blip r:embed="rId3">
              <a:alphaModFix/>
            </a:blip>
            <a:srcRect b="22356" l="0" r="0" t="16841"/>
            <a:stretch/>
          </p:blipFill>
          <p:spPr>
            <a:xfrm>
              <a:off x="0" y="1134665"/>
              <a:ext cx="9144000" cy="1275159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pic>
          <p:nvPicPr>
            <p:cNvPr id="1356" name="Google Shape;1356;p128"/>
            <p:cNvPicPr preferRelativeResize="0"/>
            <p:nvPr/>
          </p:nvPicPr>
          <p:blipFill rotWithShape="1">
            <a:blip r:embed="rId4">
              <a:alphaModFix/>
            </a:blip>
            <a:srcRect b="22318" l="0" r="0" t="16850"/>
            <a:stretch/>
          </p:blipFill>
          <p:spPr>
            <a:xfrm>
              <a:off x="0" y="2484834"/>
              <a:ext cx="9144001" cy="127516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pic>
          <p:nvPicPr>
            <p:cNvPr id="1357" name="Google Shape;1357;p128"/>
            <p:cNvPicPr preferRelativeResize="0"/>
            <p:nvPr/>
          </p:nvPicPr>
          <p:blipFill rotWithShape="1">
            <a:blip r:embed="rId5">
              <a:alphaModFix/>
            </a:blip>
            <a:srcRect b="22474" l="0" r="0" t="16816"/>
            <a:stretch/>
          </p:blipFill>
          <p:spPr>
            <a:xfrm>
              <a:off x="0" y="3835003"/>
              <a:ext cx="9143999" cy="127516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1358" name="Google Shape;1358;p128"/>
            <p:cNvSpPr txBox="1"/>
            <p:nvPr/>
          </p:nvSpPr>
          <p:spPr>
            <a:xfrm>
              <a:off x="381000" y="2130028"/>
              <a:ext cx="1454100" cy="2547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orbel"/>
                <a:buNone/>
              </a:pPr>
              <a:r>
                <a:rPr b="0" i="1" lang="fr" sz="16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Ependymoma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128"/>
            <p:cNvSpPr txBox="1"/>
            <p:nvPr/>
          </p:nvSpPr>
          <p:spPr>
            <a:xfrm>
              <a:off x="395287" y="3473053"/>
              <a:ext cx="1655700" cy="2547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orbel"/>
                <a:buNone/>
              </a:pPr>
              <a:r>
                <a:rPr b="0" i="1" lang="fr" sz="16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Neuroblastoma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128"/>
            <p:cNvSpPr txBox="1"/>
            <p:nvPr/>
          </p:nvSpPr>
          <p:spPr>
            <a:xfrm>
              <a:off x="395287" y="4832747"/>
              <a:ext cx="1655700" cy="2547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orbel"/>
                <a:buNone/>
              </a:pPr>
              <a:r>
                <a:rPr b="0" i="1" lang="fr" sz="16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Osteosarcoma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61" name="Google Shape;1361;p128"/>
          <p:cNvGrpSpPr/>
          <p:nvPr/>
        </p:nvGrpSpPr>
        <p:grpSpPr>
          <a:xfrm>
            <a:off x="8656637" y="72628"/>
            <a:ext cx="401637" cy="292894"/>
            <a:chOff x="8656637" y="96837"/>
            <a:chExt cx="401637" cy="390525"/>
          </a:xfrm>
        </p:grpSpPr>
        <p:pic>
          <p:nvPicPr>
            <p:cNvPr id="1362" name="Google Shape;1362;p12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656637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3" name="Google Shape;1363;p128"/>
            <p:cNvSpPr txBox="1"/>
            <p:nvPr/>
          </p:nvSpPr>
          <p:spPr>
            <a:xfrm>
              <a:off x="86756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64" name="Google Shape;1364;p128"/>
          <p:cNvGrpSpPr/>
          <p:nvPr/>
        </p:nvGrpSpPr>
        <p:grpSpPr>
          <a:xfrm>
            <a:off x="8223250" y="72628"/>
            <a:ext cx="403225" cy="292894"/>
            <a:chOff x="8223250" y="96837"/>
            <a:chExt cx="403225" cy="390525"/>
          </a:xfrm>
        </p:grpSpPr>
        <p:pic>
          <p:nvPicPr>
            <p:cNvPr id="1365" name="Google Shape;1365;p12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223250" y="96837"/>
              <a:ext cx="403225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6" name="Google Shape;1366;p128"/>
            <p:cNvSpPr txBox="1"/>
            <p:nvPr/>
          </p:nvSpPr>
          <p:spPr>
            <a:xfrm>
              <a:off x="82438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1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NGS Beyond Microarrays</a:t>
            </a:r>
            <a:endParaRPr/>
          </a:p>
        </p:txBody>
      </p:sp>
      <p:sp>
        <p:nvSpPr>
          <p:cNvPr id="1372" name="Google Shape;1372;p12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30"/>
          <p:cNvSpPr txBox="1"/>
          <p:nvPr>
            <p:ph idx="4294967295" type="title"/>
          </p:nvPr>
        </p:nvSpPr>
        <p:spPr>
          <a:xfrm>
            <a:off x="457200" y="119063"/>
            <a:ext cx="82296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fr"/>
              <a:t>NGS : Low Input, FFPE</a:t>
            </a:r>
            <a:endParaRPr b="1" i="0" sz="2400" u="none" cap="none" strike="noStrike">
              <a:solidFill>
                <a:srgbClr val="FFC7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78" name="Google Shape;1378;p130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orbel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130"/>
          <p:cNvSpPr txBox="1"/>
          <p:nvPr/>
        </p:nvSpPr>
        <p:spPr>
          <a:xfrm>
            <a:off x="7194550" y="789384"/>
            <a:ext cx="18414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r>
              <a:rPr b="1" i="1" lang="fr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Wood, 2010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130"/>
          <p:cNvSpPr txBox="1"/>
          <p:nvPr/>
        </p:nvSpPr>
        <p:spPr>
          <a:xfrm>
            <a:off x="4787900" y="1283768"/>
            <a:ext cx="42246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-341312" lvl="0" marL="341312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Noto Sans Symbols"/>
              <a:buChar char="▪"/>
            </a:pPr>
            <a:r>
              <a:rPr b="1" i="0" lang="fr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FFPE</a:t>
            </a:r>
            <a:r>
              <a:rPr b="0" i="0" lang="fr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(Formalin-fixed paraffin-embedded) samples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:\NGS3.png" id="1381" name="Google Shape;1381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387" y="1437084"/>
            <a:ext cx="3348038" cy="299561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H:\NGS4.png" id="1382" name="Google Shape;1382;p1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9337" y="1872853"/>
            <a:ext cx="3118246" cy="302537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383" name="Google Shape;1383;p130"/>
          <p:cNvSpPr txBox="1"/>
          <p:nvPr/>
        </p:nvSpPr>
        <p:spPr>
          <a:xfrm>
            <a:off x="323850" y="4514850"/>
            <a:ext cx="42147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341312" lvl="0" marL="341312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Noto Sans Symbols"/>
              <a:buChar char="▪"/>
            </a:pPr>
            <a:r>
              <a:rPr b="1" i="0" lang="fr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 to 5 ng</a:t>
            </a:r>
            <a:r>
              <a:rPr b="0" i="0" lang="fr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of DNA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84" name="Google Shape;1384;p130"/>
          <p:cNvGrpSpPr/>
          <p:nvPr/>
        </p:nvGrpSpPr>
        <p:grpSpPr>
          <a:xfrm>
            <a:off x="8656637" y="72628"/>
            <a:ext cx="401637" cy="292894"/>
            <a:chOff x="8656637" y="96837"/>
            <a:chExt cx="401637" cy="390525"/>
          </a:xfrm>
        </p:grpSpPr>
        <p:pic>
          <p:nvPicPr>
            <p:cNvPr id="1385" name="Google Shape;1385;p1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656637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6" name="Google Shape;1386;p130"/>
            <p:cNvSpPr txBox="1"/>
            <p:nvPr/>
          </p:nvSpPr>
          <p:spPr>
            <a:xfrm>
              <a:off x="86756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31"/>
          <p:cNvSpPr txBox="1"/>
          <p:nvPr>
            <p:ph idx="4294967295" type="title"/>
          </p:nvPr>
        </p:nvSpPr>
        <p:spPr>
          <a:xfrm>
            <a:off x="94775" y="119070"/>
            <a:ext cx="85920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fr"/>
              <a:t>NGS : Cell-free DNA Shallow WGS</a:t>
            </a:r>
            <a:endParaRPr b="1" i="0" sz="2400" u="none" cap="none" strike="noStrike">
              <a:solidFill>
                <a:srgbClr val="FFC7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92" name="Google Shape;1392;p131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orbel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131"/>
          <p:cNvSpPr txBox="1"/>
          <p:nvPr/>
        </p:nvSpPr>
        <p:spPr>
          <a:xfrm>
            <a:off x="4237616" y="789375"/>
            <a:ext cx="48171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5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IchorCNA (Adalsteisson, Nature Com, 2017)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4" name="Google Shape;1394;p131"/>
          <p:cNvGrpSpPr/>
          <p:nvPr/>
        </p:nvGrpSpPr>
        <p:grpSpPr>
          <a:xfrm>
            <a:off x="8656637" y="72628"/>
            <a:ext cx="401637" cy="292894"/>
            <a:chOff x="8656637" y="96837"/>
            <a:chExt cx="401637" cy="390525"/>
          </a:xfrm>
        </p:grpSpPr>
        <p:pic>
          <p:nvPicPr>
            <p:cNvPr id="1395" name="Google Shape;1395;p1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56637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6" name="Google Shape;1396;p131"/>
            <p:cNvSpPr txBox="1"/>
            <p:nvPr/>
          </p:nvSpPr>
          <p:spPr>
            <a:xfrm>
              <a:off x="86756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97" name="Google Shape;1397;p131"/>
          <p:cNvPicPr preferRelativeResize="0"/>
          <p:nvPr/>
        </p:nvPicPr>
        <p:blipFill rotWithShape="1">
          <a:blip r:embed="rId4">
            <a:alphaModFix/>
          </a:blip>
          <a:srcRect b="7150" l="11124" r="-124" t="8233"/>
          <a:stretch/>
        </p:blipFill>
        <p:spPr>
          <a:xfrm>
            <a:off x="1083526" y="1169773"/>
            <a:ext cx="5670349" cy="3901149"/>
          </a:xfrm>
          <a:prstGeom prst="rect">
            <a:avLst/>
          </a:prstGeom>
          <a:noFill/>
          <a:ln>
            <a:noFill/>
          </a:ln>
        </p:spPr>
      </p:pic>
      <p:sp>
        <p:nvSpPr>
          <p:cNvPr id="1398" name="Google Shape;1398;p131"/>
          <p:cNvSpPr txBox="1"/>
          <p:nvPr/>
        </p:nvSpPr>
        <p:spPr>
          <a:xfrm>
            <a:off x="6914375" y="2064800"/>
            <a:ext cx="2095200" cy="24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340995" lvl="0" marL="340995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Noto Sans Symbols"/>
              <a:buChar char="▪"/>
            </a:pPr>
            <a:r>
              <a:rPr b="1" i="0" lang="fr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Cell-free</a:t>
            </a:r>
            <a:r>
              <a:rPr b="0" i="0" lang="fr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DNA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0995" lvl="0" marL="340995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▪"/>
            </a:pPr>
            <a:r>
              <a:rPr b="0" i="0" lang="fr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ULP-WGS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0995" lvl="0" marL="340995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▪"/>
            </a:pPr>
            <a:r>
              <a:rPr b="1" i="0" lang="fr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0.1X</a:t>
            </a:r>
            <a:r>
              <a:rPr b="0" i="0" lang="fr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coverage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99" name="Google Shape;1399;p131"/>
          <p:cNvSpPr/>
          <p:nvPr/>
        </p:nvSpPr>
        <p:spPr>
          <a:xfrm>
            <a:off x="3554600" y="2911850"/>
            <a:ext cx="3199200" cy="683100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132"/>
          <p:cNvSpPr txBox="1"/>
          <p:nvPr>
            <p:ph idx="4294967295" type="title"/>
          </p:nvPr>
        </p:nvSpPr>
        <p:spPr>
          <a:xfrm>
            <a:off x="94775" y="42871"/>
            <a:ext cx="85920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fr"/>
              <a:t>NGS : Cell-free DNA shallow WGS</a:t>
            </a:r>
            <a:endParaRPr b="1" i="0" sz="2400" u="none" cap="none" strike="noStrike">
              <a:solidFill>
                <a:srgbClr val="FFC7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05" name="Google Shape;1405;p132"/>
          <p:cNvSpPr txBox="1"/>
          <p:nvPr/>
        </p:nvSpPr>
        <p:spPr>
          <a:xfrm>
            <a:off x="4144700" y="560775"/>
            <a:ext cx="49098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5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WisecondorX (Raman et al, NAR, 2018)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6" name="Google Shape;1406;p132"/>
          <p:cNvGrpSpPr/>
          <p:nvPr/>
        </p:nvGrpSpPr>
        <p:grpSpPr>
          <a:xfrm>
            <a:off x="8656637" y="72628"/>
            <a:ext cx="401637" cy="292894"/>
            <a:chOff x="8656637" y="96837"/>
            <a:chExt cx="401637" cy="390525"/>
          </a:xfrm>
        </p:grpSpPr>
        <p:pic>
          <p:nvPicPr>
            <p:cNvPr id="1407" name="Google Shape;1407;p1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56637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8" name="Google Shape;1408;p132"/>
            <p:cNvSpPr txBox="1"/>
            <p:nvPr/>
          </p:nvSpPr>
          <p:spPr>
            <a:xfrm>
              <a:off x="86756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picture containing timeline&#10;&#10;Description automatically generated" id="1409" name="Google Shape;1409;p132"/>
          <p:cNvPicPr preferRelativeResize="0"/>
          <p:nvPr/>
        </p:nvPicPr>
        <p:blipFill rotWithShape="1">
          <a:blip r:embed="rId4">
            <a:alphaModFix/>
          </a:blip>
          <a:srcRect b="67006" l="0" r="-230" t="16241"/>
          <a:stretch/>
        </p:blipFill>
        <p:spPr>
          <a:xfrm>
            <a:off x="115229" y="2721599"/>
            <a:ext cx="8876376" cy="11067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timeline&#10;&#10;Description automatically generated" id="1410" name="Google Shape;1410;p1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237" y="955275"/>
            <a:ext cx="8876361" cy="16328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imeline&#10;&#10;Description automatically generated" id="1411" name="Google Shape;1411;p132"/>
          <p:cNvPicPr preferRelativeResize="0"/>
          <p:nvPr/>
        </p:nvPicPr>
        <p:blipFill rotWithShape="1">
          <a:blip r:embed="rId4">
            <a:alphaModFix/>
          </a:blip>
          <a:srcRect b="109" l="0" r="-230" t="81021"/>
          <a:stretch/>
        </p:blipFill>
        <p:spPr>
          <a:xfrm>
            <a:off x="115236" y="3742172"/>
            <a:ext cx="8876363" cy="1323979"/>
          </a:xfrm>
          <a:prstGeom prst="rect">
            <a:avLst/>
          </a:prstGeom>
          <a:noFill/>
          <a:ln>
            <a:noFill/>
          </a:ln>
        </p:spPr>
      </p:pic>
      <p:sp>
        <p:nvSpPr>
          <p:cNvPr id="1412" name="Google Shape;1412;p132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orbel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timeline&#10;&#10;Description automatically generated" id="1413" name="Google Shape;1413;p132"/>
          <p:cNvPicPr preferRelativeResize="0"/>
          <p:nvPr/>
        </p:nvPicPr>
        <p:blipFill rotWithShape="1">
          <a:blip r:embed="rId4">
            <a:alphaModFix/>
          </a:blip>
          <a:srcRect b="51372" l="0" r="-310" t="33228"/>
          <a:stretch/>
        </p:blipFill>
        <p:spPr>
          <a:xfrm>
            <a:off x="96650" y="2635169"/>
            <a:ext cx="8883518" cy="1077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13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/>
              <a:t>NGS : Single Cell CNA (SCOPE)</a:t>
            </a:r>
            <a:endParaRPr/>
          </a:p>
        </p:txBody>
      </p:sp>
      <p:sp>
        <p:nvSpPr>
          <p:cNvPr id="1419" name="Google Shape;1419;p133"/>
          <p:cNvSpPr txBox="1"/>
          <p:nvPr/>
        </p:nvSpPr>
        <p:spPr>
          <a:xfrm rot="-5400000">
            <a:off x="6305975" y="1693775"/>
            <a:ext cx="53238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SCOPE Rujn Wang et al., bioRxiv, 2019/03</a:t>
            </a:r>
            <a:endParaRPr b="1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420" name="Google Shape;1420;p133"/>
          <p:cNvGrpSpPr/>
          <p:nvPr/>
        </p:nvGrpSpPr>
        <p:grpSpPr>
          <a:xfrm>
            <a:off x="152400" y="670759"/>
            <a:ext cx="8502525" cy="3435189"/>
            <a:chOff x="152400" y="904100"/>
            <a:chExt cx="8502525" cy="3550950"/>
          </a:xfrm>
        </p:grpSpPr>
        <p:pic>
          <p:nvPicPr>
            <p:cNvPr id="1421" name="Google Shape;1421;p133"/>
            <p:cNvPicPr preferRelativeResize="0"/>
            <p:nvPr/>
          </p:nvPicPr>
          <p:blipFill rotWithShape="1">
            <a:blip r:embed="rId3">
              <a:alphaModFix/>
            </a:blip>
            <a:srcRect b="0" l="32915" r="34251" t="66795"/>
            <a:stretch/>
          </p:blipFill>
          <p:spPr>
            <a:xfrm>
              <a:off x="2089648" y="2111900"/>
              <a:ext cx="1802925" cy="1135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2" name="Google Shape;1422;p133"/>
            <p:cNvPicPr preferRelativeResize="0"/>
            <p:nvPr/>
          </p:nvPicPr>
          <p:blipFill rotWithShape="1">
            <a:blip r:embed="rId4">
              <a:alphaModFix/>
            </a:blip>
            <a:srcRect b="50332" l="3556" r="6410" t="0"/>
            <a:stretch/>
          </p:blipFill>
          <p:spPr>
            <a:xfrm>
              <a:off x="3916025" y="904100"/>
              <a:ext cx="4738900" cy="3491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3" name="Google Shape;1423;p133"/>
            <p:cNvPicPr preferRelativeResize="0"/>
            <p:nvPr/>
          </p:nvPicPr>
          <p:blipFill rotWithShape="1">
            <a:blip r:embed="rId3">
              <a:alphaModFix/>
            </a:blip>
            <a:srcRect b="0" l="66371" r="0" t="66795"/>
            <a:stretch/>
          </p:blipFill>
          <p:spPr>
            <a:xfrm>
              <a:off x="2090336" y="3319700"/>
              <a:ext cx="1846602" cy="1135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4" name="Google Shape;1424;p133"/>
            <p:cNvPicPr preferRelativeResize="0"/>
            <p:nvPr/>
          </p:nvPicPr>
          <p:blipFill rotWithShape="1">
            <a:blip r:embed="rId3">
              <a:alphaModFix/>
            </a:blip>
            <a:srcRect b="0" l="0" r="67166" t="66795"/>
            <a:stretch/>
          </p:blipFill>
          <p:spPr>
            <a:xfrm>
              <a:off x="2112175" y="904100"/>
              <a:ext cx="1802925" cy="1135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5" name="Google Shape;1425;p1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2400" y="1322525"/>
              <a:ext cx="1784849" cy="284541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26" name="Google Shape;1426;p133"/>
          <p:cNvSpPr txBox="1"/>
          <p:nvPr/>
        </p:nvSpPr>
        <p:spPr>
          <a:xfrm>
            <a:off x="143225" y="4105902"/>
            <a:ext cx="57915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fr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WARNING </a:t>
            </a:r>
            <a:r>
              <a:rPr b="0" i="0" lang="f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f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Limited resolution : &gt; 2 Mb (binning)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f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Requires &gt; 750,000 reads / cell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7" name="Google Shape;1427;p133"/>
          <p:cNvSpPr txBox="1"/>
          <p:nvPr/>
        </p:nvSpPr>
        <p:spPr>
          <a:xfrm>
            <a:off x="8548658" y="47394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fr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134"/>
          <p:cNvSpPr txBox="1"/>
          <p:nvPr>
            <p:ph type="title"/>
          </p:nvPr>
        </p:nvSpPr>
        <p:spPr>
          <a:xfrm>
            <a:off x="311700" y="-88362"/>
            <a:ext cx="85206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800"/>
              <a:t>NGS : Single Cell CNA from scRNAseq (InferCNV / CaSpER)</a:t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/>
          </a:p>
        </p:txBody>
      </p:sp>
      <p:pic>
        <p:nvPicPr>
          <p:cNvPr id="1433" name="Google Shape;1433;p134"/>
          <p:cNvPicPr preferRelativeResize="0"/>
          <p:nvPr/>
        </p:nvPicPr>
        <p:blipFill rotWithShape="1">
          <a:blip r:embed="rId3">
            <a:alphaModFix/>
          </a:blip>
          <a:srcRect b="0" l="0" r="37562" t="0"/>
          <a:stretch/>
        </p:blipFill>
        <p:spPr>
          <a:xfrm>
            <a:off x="4365674" y="2066693"/>
            <a:ext cx="4383875" cy="295252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34" name="Google Shape;1434;p134"/>
          <p:cNvPicPr preferRelativeResize="0"/>
          <p:nvPr/>
        </p:nvPicPr>
        <p:blipFill rotWithShape="1">
          <a:blip r:embed="rId4">
            <a:alphaModFix/>
          </a:blip>
          <a:srcRect b="0" l="0" r="0" t="18240"/>
          <a:stretch/>
        </p:blipFill>
        <p:spPr>
          <a:xfrm>
            <a:off x="201875" y="1317044"/>
            <a:ext cx="4615169" cy="2271968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35" name="Google Shape;1435;p134"/>
          <p:cNvSpPr txBox="1"/>
          <p:nvPr/>
        </p:nvSpPr>
        <p:spPr>
          <a:xfrm>
            <a:off x="236800" y="980456"/>
            <a:ext cx="3445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f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InferCNV (Broad Institute)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6" name="Google Shape;1436;p134"/>
          <p:cNvSpPr txBox="1"/>
          <p:nvPr/>
        </p:nvSpPr>
        <p:spPr>
          <a:xfrm>
            <a:off x="4987126" y="1715285"/>
            <a:ext cx="38451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f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CaSpER (Armanci et al, BioRxiv 2019)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7" name="Google Shape;1437;p134"/>
          <p:cNvSpPr txBox="1"/>
          <p:nvPr/>
        </p:nvSpPr>
        <p:spPr>
          <a:xfrm>
            <a:off x="143225" y="3831158"/>
            <a:ext cx="40977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fr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WARNING </a:t>
            </a:r>
            <a:r>
              <a:rPr b="0" i="0" lang="f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f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Coarse grain (&gt; 10 Mb)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f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Requires &gt; 75,000 reads / cell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8" name="Google Shape;1438;p134"/>
          <p:cNvSpPr txBox="1"/>
          <p:nvPr/>
        </p:nvSpPr>
        <p:spPr>
          <a:xfrm>
            <a:off x="8573446" y="47394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fr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135"/>
          <p:cNvSpPr txBox="1"/>
          <p:nvPr>
            <p:ph idx="4294967295" type="title"/>
          </p:nvPr>
        </p:nvSpPr>
        <p:spPr>
          <a:xfrm>
            <a:off x="222825" y="119075"/>
            <a:ext cx="89211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50"/>
              <a:buFont typeface="Corbel"/>
              <a:buNone/>
            </a:pPr>
            <a:r>
              <a:rPr lang="fr"/>
              <a:t>WGS : Intra-chromosomal Structural Variations</a:t>
            </a:r>
            <a:endParaRPr/>
          </a:p>
        </p:txBody>
      </p:sp>
      <p:sp>
        <p:nvSpPr>
          <p:cNvPr id="1444" name="Google Shape;1444;p135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5" name="Google Shape;1445;p135"/>
          <p:cNvSpPr txBox="1"/>
          <p:nvPr/>
        </p:nvSpPr>
        <p:spPr>
          <a:xfrm>
            <a:off x="5827712" y="789384"/>
            <a:ext cx="30654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r>
              <a:rPr b="0" i="1" lang="fr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Courtesy of Bruno Zeitouni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6" name="Google Shape;1446;p135"/>
          <p:cNvPicPr preferRelativeResize="0"/>
          <p:nvPr/>
        </p:nvPicPr>
        <p:blipFill rotWithShape="1">
          <a:blip r:embed="rId3">
            <a:alphaModFix/>
          </a:blip>
          <a:srcRect b="0" l="0" r="0" t="7680"/>
          <a:stretch/>
        </p:blipFill>
        <p:spPr>
          <a:xfrm>
            <a:off x="152400" y="820891"/>
            <a:ext cx="8489949" cy="43071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7" name="Google Shape;1447;p135"/>
          <p:cNvGrpSpPr/>
          <p:nvPr/>
        </p:nvGrpSpPr>
        <p:grpSpPr>
          <a:xfrm>
            <a:off x="8656637" y="72628"/>
            <a:ext cx="401637" cy="292894"/>
            <a:chOff x="8656637" y="96837"/>
            <a:chExt cx="401637" cy="390525"/>
          </a:xfrm>
        </p:grpSpPr>
        <p:pic>
          <p:nvPicPr>
            <p:cNvPr id="1448" name="Google Shape;1448;p1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656637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9" name="Google Shape;1449;p135"/>
            <p:cNvSpPr txBox="1"/>
            <p:nvPr/>
          </p:nvSpPr>
          <p:spPr>
            <a:xfrm>
              <a:off x="86756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136"/>
          <p:cNvSpPr txBox="1"/>
          <p:nvPr>
            <p:ph idx="4294967295" type="title"/>
          </p:nvPr>
        </p:nvSpPr>
        <p:spPr>
          <a:xfrm>
            <a:off x="222825" y="119075"/>
            <a:ext cx="89211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50"/>
              <a:buFont typeface="Corbel"/>
              <a:buNone/>
            </a:pPr>
            <a:r>
              <a:rPr lang="fr"/>
              <a:t>WGS : Inter-chromosomal Structural Variations</a:t>
            </a:r>
            <a:endParaRPr/>
          </a:p>
        </p:txBody>
      </p:sp>
      <p:sp>
        <p:nvSpPr>
          <p:cNvPr id="1455" name="Google Shape;1455;p136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6" name="Google Shape;1456;p136"/>
          <p:cNvSpPr txBox="1"/>
          <p:nvPr/>
        </p:nvSpPr>
        <p:spPr>
          <a:xfrm>
            <a:off x="5827712" y="789384"/>
            <a:ext cx="30654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r>
              <a:rPr b="0" i="1" lang="fr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Courtesy of Bruno Zeitouni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57" name="Google Shape;1457;p136"/>
          <p:cNvGrpSpPr/>
          <p:nvPr/>
        </p:nvGrpSpPr>
        <p:grpSpPr>
          <a:xfrm>
            <a:off x="8656637" y="72628"/>
            <a:ext cx="401637" cy="292894"/>
            <a:chOff x="8656637" y="96837"/>
            <a:chExt cx="401637" cy="390525"/>
          </a:xfrm>
        </p:grpSpPr>
        <p:pic>
          <p:nvPicPr>
            <p:cNvPr id="1458" name="Google Shape;1458;p1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56637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9" name="Google Shape;1459;p136"/>
            <p:cNvSpPr txBox="1"/>
            <p:nvPr/>
          </p:nvSpPr>
          <p:spPr>
            <a:xfrm>
              <a:off x="86756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60" name="Google Shape;1460;p136"/>
          <p:cNvPicPr preferRelativeResize="0"/>
          <p:nvPr/>
        </p:nvPicPr>
        <p:blipFill rotWithShape="1">
          <a:blip r:embed="rId4">
            <a:alphaModFix/>
          </a:blip>
          <a:srcRect b="0" l="0" r="0" t="6524"/>
          <a:stretch/>
        </p:blipFill>
        <p:spPr>
          <a:xfrm>
            <a:off x="684200" y="878676"/>
            <a:ext cx="7775575" cy="423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137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orbel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6" name="Google Shape;1466;p137"/>
          <p:cNvPicPr preferRelativeResize="0"/>
          <p:nvPr/>
        </p:nvPicPr>
        <p:blipFill rotWithShape="1">
          <a:blip r:embed="rId3">
            <a:alphaModFix/>
          </a:blip>
          <a:srcRect b="1889" l="2590" r="1825" t="1696"/>
          <a:stretch/>
        </p:blipFill>
        <p:spPr>
          <a:xfrm>
            <a:off x="74598" y="803207"/>
            <a:ext cx="3883762" cy="39060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:\bioinfo\Users\Bastien\Presentations\2015\IFSBM\mcf7-links-FINAL-small.png" id="1467" name="Google Shape;1467;p1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5529" y="789276"/>
            <a:ext cx="3943662" cy="3942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8" name="Google Shape;1468;p137"/>
          <p:cNvGrpSpPr/>
          <p:nvPr/>
        </p:nvGrpSpPr>
        <p:grpSpPr>
          <a:xfrm>
            <a:off x="8656637" y="72628"/>
            <a:ext cx="401637" cy="292894"/>
            <a:chOff x="8656637" y="96837"/>
            <a:chExt cx="401637" cy="390525"/>
          </a:xfrm>
        </p:grpSpPr>
        <p:pic>
          <p:nvPicPr>
            <p:cNvPr id="1469" name="Google Shape;1469;p1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656637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0" name="Google Shape;1470;p137"/>
            <p:cNvSpPr txBox="1"/>
            <p:nvPr/>
          </p:nvSpPr>
          <p:spPr>
            <a:xfrm>
              <a:off x="86756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71" name="Google Shape;1471;p137"/>
          <p:cNvSpPr txBox="1"/>
          <p:nvPr>
            <p:ph idx="4294967295" type="title"/>
          </p:nvPr>
        </p:nvSpPr>
        <p:spPr>
          <a:xfrm>
            <a:off x="222825" y="119075"/>
            <a:ext cx="89211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50"/>
              <a:buFont typeface="Corbel"/>
              <a:buNone/>
            </a:pPr>
            <a:r>
              <a:rPr lang="fr"/>
              <a:t>Visualization : Circos-plots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